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8" r:id="rId3"/>
    <p:sldId id="264" r:id="rId4"/>
    <p:sldId id="270" r:id="rId5"/>
    <p:sldId id="269" r:id="rId6"/>
    <p:sldId id="272" r:id="rId7"/>
    <p:sldId id="274" r:id="rId8"/>
    <p:sldId id="265" r:id="rId9"/>
    <p:sldId id="276" r:id="rId10"/>
    <p:sldId id="277" r:id="rId11"/>
    <p:sldId id="278" r:id="rId12"/>
    <p:sldId id="279" r:id="rId13"/>
    <p:sldId id="280" r:id="rId14"/>
    <p:sldId id="281" r:id="rId15"/>
    <p:sldId id="268" r:id="rId16"/>
    <p:sldId id="263" r:id="rId17"/>
    <p:sldId id="275" r:id="rId18"/>
    <p:sldId id="286" r:id="rId19"/>
    <p:sldId id="287" r:id="rId20"/>
    <p:sldId id="285" r:id="rId21"/>
    <p:sldId id="288" r:id="rId22"/>
    <p:sldId id="289" r:id="rId23"/>
    <p:sldId id="266" r:id="rId24"/>
    <p:sldId id="290" r:id="rId25"/>
    <p:sldId id="284" r:id="rId26"/>
    <p:sldId id="283" r:id="rId27"/>
    <p:sldId id="267" r:id="rId28"/>
    <p:sldId id="262" r:id="rId29"/>
    <p:sldId id="291" r:id="rId30"/>
    <p:sldId id="293" r:id="rId31"/>
    <p:sldId id="29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程 子姝" initials="程" lastIdx="7" clrIdx="0">
    <p:extLst>
      <p:ext uri="{19B8F6BF-5375-455C-9EA6-DF929625EA0E}">
        <p15:presenceInfo xmlns:p15="http://schemas.microsoft.com/office/powerpoint/2012/main" userId="756522587adfbe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0308" autoAdjust="0"/>
  </p:normalViewPr>
  <p:slideViewPr>
    <p:cSldViewPr snapToGrid="0">
      <p:cViewPr varScale="1">
        <p:scale>
          <a:sx n="34" d="100"/>
          <a:sy n="34" d="100"/>
        </p:scale>
        <p:origin x="1543"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12T19:57:49.952" idx="2">
    <p:pos x="10" y="10"/>
    <p:text>选取与研究主题相符的gif, 是消除人物频闪还是与背景过度交互</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4-12T19:58:26.015" idx="3">
    <p:pos x="10" y="10"/>
    <p:text>待会扒个论</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4-12T19:58:26.015" idx="5">
    <p:pos x="10" y="10"/>
    <p:text>待会扒个论</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04-12T19:58:26.015" idx="7">
    <p:pos x="10" y="10"/>
    <p:text>待会扒个论</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4-12T19:29:33.035" idx="1">
    <p:pos x="10" y="10"/>
    <p:text>增加数据集图片</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33CB50-DAC2-4C8F-B2E3-8A52C211006F}" type="datetimeFigureOut">
              <a:rPr lang="zh-CN" altLang="en-US" smtClean="0"/>
              <a:t>2023/4/14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E43B0F-BDCF-4948-90D9-E869B5E50B02}" type="slidenum">
              <a:rPr lang="zh-CN" altLang="en-US" smtClean="0"/>
              <a:t>‹#›</a:t>
            </a:fld>
            <a:endParaRPr lang="zh-CN" altLang="en-US"/>
          </a:p>
        </p:txBody>
      </p:sp>
    </p:spTree>
    <p:extLst>
      <p:ext uri="{BB962C8B-B14F-4D97-AF65-F5344CB8AC3E}">
        <p14:creationId xmlns:p14="http://schemas.microsoft.com/office/powerpoint/2010/main" val="219806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‘应用意义’</a:t>
            </a:r>
            <a:endParaRPr lang="en-US" altLang="zh-CN" dirty="0"/>
          </a:p>
          <a:p>
            <a:r>
              <a:rPr lang="zh-CN" altLang="en-US" dirty="0"/>
              <a:t>解决 </a:t>
            </a:r>
            <a:r>
              <a:rPr lang="en-US" altLang="zh-CN" dirty="0"/>
              <a:t>AI </a:t>
            </a:r>
            <a:r>
              <a:rPr lang="zh-CN" altLang="en-US" dirty="0"/>
              <a:t>生成视频闪烁和生成前后帧不一致的问题是当前视频生成技术研究 的热点问题，对于提高生成视频的质量和稳定性具有很强的应用意义。若将本报 告中的方法与现有的 </a:t>
            </a:r>
            <a:r>
              <a:rPr lang="en-US" altLang="zh-CN" dirty="0"/>
              <a:t>AI </a:t>
            </a:r>
            <a:r>
              <a:rPr lang="zh-CN" altLang="en-US" dirty="0"/>
              <a:t>生成视频技术相结合，便能以相对较小的代价获得用户 观感更加流畅连贯、更加接近真实视频的输出结果；上述问题的解决将在电影和 电视制作、游戏开发、虚拟现实、安防监控等应用场景中具有重要的应用意义。 </a:t>
            </a:r>
          </a:p>
        </p:txBody>
      </p:sp>
      <p:sp>
        <p:nvSpPr>
          <p:cNvPr id="4" name="灯片编号占位符 3"/>
          <p:cNvSpPr>
            <a:spLocks noGrp="1"/>
          </p:cNvSpPr>
          <p:nvPr>
            <p:ph type="sldNum" sz="quarter" idx="5"/>
          </p:nvPr>
        </p:nvSpPr>
        <p:spPr/>
        <p:txBody>
          <a:bodyPr/>
          <a:lstStyle/>
          <a:p>
            <a:fld id="{D8E43B0F-BDCF-4948-90D9-E869B5E50B02}" type="slidenum">
              <a:rPr lang="zh-CN" altLang="en-US" smtClean="0"/>
              <a:t>4</a:t>
            </a:fld>
            <a:endParaRPr lang="zh-CN" altLang="en-US"/>
          </a:p>
        </p:txBody>
      </p:sp>
    </p:spTree>
    <p:extLst>
      <p:ext uri="{BB962C8B-B14F-4D97-AF65-F5344CB8AC3E}">
        <p14:creationId xmlns:p14="http://schemas.microsoft.com/office/powerpoint/2010/main" val="1629604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在进行训练工作前，我们制作了一套数据集，其具有性质如下：</a:t>
            </a:r>
            <a:br>
              <a:rPr lang="zh-CN" altLang="en-US" dirty="0"/>
            </a:br>
            <a:r>
              <a:rPr lang="en-US" altLang="zh-CN" b="0" i="0" dirty="0">
                <a:effectLst/>
                <a:latin typeface="Times New Roman" panose="02020603050405020304" pitchFamily="18" charset="0"/>
              </a:rPr>
              <a:t>(1) </a:t>
            </a:r>
            <a:r>
              <a:rPr lang="zh-CN" altLang="en-US" b="0" i="0" dirty="0">
                <a:effectLst/>
                <a:latin typeface="Courier New" panose="02070309020205020404" pitchFamily="49" charset="0"/>
              </a:rPr>
              <a:t>未划分训练集和测试集；</a:t>
            </a:r>
            <a:br>
              <a:rPr lang="zh-CN" altLang="en-US" dirty="0"/>
            </a:br>
            <a:r>
              <a:rPr lang="en-US" altLang="zh-CN" b="0" i="0" dirty="0">
                <a:effectLst/>
                <a:latin typeface="Times New Roman" panose="02020603050405020304" pitchFamily="18" charset="0"/>
              </a:rPr>
              <a:t>(2) </a:t>
            </a:r>
            <a:r>
              <a:rPr lang="zh-CN" altLang="en-US" b="0" i="0" dirty="0">
                <a:effectLst/>
                <a:latin typeface="Courier New" panose="02070309020205020404" pitchFamily="49" charset="0"/>
              </a:rPr>
              <a:t>素材来源于 </a:t>
            </a:r>
            <a:r>
              <a:rPr lang="en-US" altLang="zh-CN" b="0" i="0" dirty="0" err="1">
                <a:effectLst/>
                <a:latin typeface="Times New Roman" panose="02020603050405020304" pitchFamily="18" charset="0"/>
              </a:rPr>
              <a:t>giphy</a:t>
            </a:r>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网站，共有 </a:t>
            </a:r>
            <a:r>
              <a:rPr lang="en-US" altLang="zh-CN" b="0" i="0" dirty="0">
                <a:effectLst/>
                <a:latin typeface="Times New Roman" panose="02020603050405020304" pitchFamily="18" charset="0"/>
              </a:rPr>
              <a:t>7943 </a:t>
            </a:r>
            <a:r>
              <a:rPr lang="zh-CN" altLang="en-US" b="0" i="0" dirty="0">
                <a:effectLst/>
                <a:latin typeface="Courier New" panose="02070309020205020404" pitchFamily="49" charset="0"/>
              </a:rPr>
              <a:t>个动图片段；</a:t>
            </a:r>
            <a:br>
              <a:rPr lang="zh-CN" altLang="en-US" dirty="0"/>
            </a:br>
            <a:r>
              <a:rPr lang="en-US" altLang="zh-CN" b="0" i="0" dirty="0">
                <a:effectLst/>
                <a:latin typeface="Times New Roman" panose="02020603050405020304" pitchFamily="18" charset="0"/>
              </a:rPr>
              <a:t>(3) </a:t>
            </a:r>
            <a:r>
              <a:rPr lang="zh-CN" altLang="en-US" b="0" i="0" dirty="0">
                <a:effectLst/>
                <a:latin typeface="Courier New" panose="02070309020205020404" pitchFamily="49" charset="0"/>
              </a:rPr>
              <a:t>每个片段分别经过各种处理后在数据集中记录为“前导帧</a:t>
            </a: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后继帧</a:t>
            </a:r>
            <a:br>
              <a:rPr lang="zh-CN" altLang="en-US" dirty="0"/>
            </a:b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光流</a:t>
            </a: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片段元数据”，数据集结构如下：</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20</a:t>
            </a:fld>
            <a:endParaRPr lang="zh-CN" altLang="en-US"/>
          </a:p>
        </p:txBody>
      </p:sp>
    </p:spTree>
    <p:extLst>
      <p:ext uri="{BB962C8B-B14F-4D97-AF65-F5344CB8AC3E}">
        <p14:creationId xmlns:p14="http://schemas.microsoft.com/office/powerpoint/2010/main" val="107227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在进行训练工作前，我们制作了一套数据集，其具有性质如下：</a:t>
            </a:r>
            <a:br>
              <a:rPr lang="zh-CN" altLang="en-US" dirty="0"/>
            </a:br>
            <a:r>
              <a:rPr lang="en-US" altLang="zh-CN" b="0" i="0" dirty="0">
                <a:effectLst/>
                <a:latin typeface="Times New Roman" panose="02020603050405020304" pitchFamily="18" charset="0"/>
              </a:rPr>
              <a:t>(1) </a:t>
            </a:r>
            <a:r>
              <a:rPr lang="zh-CN" altLang="en-US" b="0" i="0" dirty="0">
                <a:effectLst/>
                <a:latin typeface="Courier New" panose="02070309020205020404" pitchFamily="49" charset="0"/>
              </a:rPr>
              <a:t>未划分训练集和测试集；</a:t>
            </a:r>
            <a:br>
              <a:rPr lang="zh-CN" altLang="en-US" dirty="0"/>
            </a:br>
            <a:r>
              <a:rPr lang="en-US" altLang="zh-CN" b="0" i="0" dirty="0">
                <a:effectLst/>
                <a:latin typeface="Times New Roman" panose="02020603050405020304" pitchFamily="18" charset="0"/>
              </a:rPr>
              <a:t>(2) </a:t>
            </a:r>
            <a:r>
              <a:rPr lang="zh-CN" altLang="en-US" b="0" i="0" dirty="0">
                <a:effectLst/>
                <a:latin typeface="Courier New" panose="02070309020205020404" pitchFamily="49" charset="0"/>
              </a:rPr>
              <a:t>素材来源于 </a:t>
            </a:r>
            <a:r>
              <a:rPr lang="en-US" altLang="zh-CN" b="0" i="0" dirty="0" err="1">
                <a:effectLst/>
                <a:latin typeface="Times New Roman" panose="02020603050405020304" pitchFamily="18" charset="0"/>
              </a:rPr>
              <a:t>giphy</a:t>
            </a:r>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网站，共有 </a:t>
            </a:r>
            <a:r>
              <a:rPr lang="en-US" altLang="zh-CN" b="0" i="0" dirty="0">
                <a:effectLst/>
                <a:latin typeface="Times New Roman" panose="02020603050405020304" pitchFamily="18" charset="0"/>
              </a:rPr>
              <a:t>7943 </a:t>
            </a:r>
            <a:r>
              <a:rPr lang="zh-CN" altLang="en-US" b="0" i="0" dirty="0">
                <a:effectLst/>
                <a:latin typeface="Courier New" panose="02070309020205020404" pitchFamily="49" charset="0"/>
              </a:rPr>
              <a:t>个动图片段；</a:t>
            </a:r>
            <a:br>
              <a:rPr lang="zh-CN" altLang="en-US" dirty="0"/>
            </a:br>
            <a:r>
              <a:rPr lang="en-US" altLang="zh-CN" b="0" i="0" dirty="0">
                <a:effectLst/>
                <a:latin typeface="Times New Roman" panose="02020603050405020304" pitchFamily="18" charset="0"/>
              </a:rPr>
              <a:t>(3) </a:t>
            </a:r>
            <a:r>
              <a:rPr lang="zh-CN" altLang="en-US" b="0" i="0" dirty="0">
                <a:effectLst/>
                <a:latin typeface="Courier New" panose="02070309020205020404" pitchFamily="49" charset="0"/>
              </a:rPr>
              <a:t>每个片段分别经过各种处理后在数据集中记录为“前导帧</a:t>
            </a: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后继帧</a:t>
            </a:r>
            <a:br>
              <a:rPr lang="zh-CN" altLang="en-US" dirty="0"/>
            </a:b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光流</a:t>
            </a: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片段元数据”，数据集结构如下：</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21</a:t>
            </a:fld>
            <a:endParaRPr lang="zh-CN" altLang="en-US"/>
          </a:p>
        </p:txBody>
      </p:sp>
    </p:spTree>
    <p:extLst>
      <p:ext uri="{BB962C8B-B14F-4D97-AF65-F5344CB8AC3E}">
        <p14:creationId xmlns:p14="http://schemas.microsoft.com/office/powerpoint/2010/main" val="3568769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22</a:t>
            </a:fld>
            <a:endParaRPr lang="zh-CN" altLang="en-US"/>
          </a:p>
        </p:txBody>
      </p:sp>
    </p:spTree>
    <p:extLst>
      <p:ext uri="{BB962C8B-B14F-4D97-AF65-F5344CB8AC3E}">
        <p14:creationId xmlns:p14="http://schemas.microsoft.com/office/powerpoint/2010/main" val="4018621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23</a:t>
            </a:fld>
            <a:endParaRPr lang="zh-CN" altLang="en-US"/>
          </a:p>
        </p:txBody>
      </p:sp>
    </p:spTree>
    <p:extLst>
      <p:ext uri="{BB962C8B-B14F-4D97-AF65-F5344CB8AC3E}">
        <p14:creationId xmlns:p14="http://schemas.microsoft.com/office/powerpoint/2010/main" val="2099491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这部分直接演示吧应该</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24</a:t>
            </a:fld>
            <a:endParaRPr lang="zh-CN" altLang="en-US"/>
          </a:p>
        </p:txBody>
      </p:sp>
    </p:spTree>
    <p:extLst>
      <p:ext uri="{BB962C8B-B14F-4D97-AF65-F5344CB8AC3E}">
        <p14:creationId xmlns:p14="http://schemas.microsoft.com/office/powerpoint/2010/main" val="601742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25</a:t>
            </a:fld>
            <a:endParaRPr lang="zh-CN" altLang="en-US"/>
          </a:p>
        </p:txBody>
      </p:sp>
    </p:spTree>
    <p:extLst>
      <p:ext uri="{BB962C8B-B14F-4D97-AF65-F5344CB8AC3E}">
        <p14:creationId xmlns:p14="http://schemas.microsoft.com/office/powerpoint/2010/main" val="2581171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26</a:t>
            </a:fld>
            <a:endParaRPr lang="zh-CN" altLang="en-US"/>
          </a:p>
        </p:txBody>
      </p:sp>
    </p:spTree>
    <p:extLst>
      <p:ext uri="{BB962C8B-B14F-4D97-AF65-F5344CB8AC3E}">
        <p14:creationId xmlns:p14="http://schemas.microsoft.com/office/powerpoint/2010/main" val="3532728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27</a:t>
            </a:fld>
            <a:endParaRPr lang="zh-CN" altLang="en-US"/>
          </a:p>
        </p:txBody>
      </p:sp>
    </p:spTree>
    <p:extLst>
      <p:ext uri="{BB962C8B-B14F-4D97-AF65-F5344CB8AC3E}">
        <p14:creationId xmlns:p14="http://schemas.microsoft.com/office/powerpoint/2010/main" val="2128093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我们进而希望在</a:t>
            </a:r>
            <a:r>
              <a:rPr lang="en-US" altLang="zh-CN" dirty="0"/>
              <a:t>image to image</a:t>
            </a:r>
            <a:r>
              <a:rPr lang="zh-CN" altLang="en-US" dirty="0"/>
              <a:t>模式下，通过适当降低去噪强度来确保前后帧的一致性。调低去噪强度会使模型生成能力欠缺，过高的去噪强度会加剧前后帧的不一致。我们希望通过</a:t>
            </a:r>
            <a:r>
              <a:rPr lang="en-US" altLang="zh-CN" dirty="0"/>
              <a:t>ControlNet</a:t>
            </a:r>
            <a:r>
              <a:rPr lang="zh-CN" altLang="en-US" dirty="0"/>
              <a:t>对其进行平衡，同时引入前向</a:t>
            </a:r>
            <a:r>
              <a:rPr lang="en-US" altLang="zh-CN" dirty="0"/>
              <a:t>warp</a:t>
            </a:r>
            <a:r>
              <a:rPr lang="zh-CN" altLang="en-US" dirty="0"/>
              <a:t>和运动物体掩码进一步改善质量。</a:t>
            </a:r>
          </a:p>
        </p:txBody>
      </p:sp>
      <p:sp>
        <p:nvSpPr>
          <p:cNvPr id="4" name="灯片编号占位符 3"/>
          <p:cNvSpPr>
            <a:spLocks noGrp="1"/>
          </p:cNvSpPr>
          <p:nvPr>
            <p:ph type="sldNum" sz="quarter" idx="5"/>
          </p:nvPr>
        </p:nvSpPr>
        <p:spPr/>
        <p:txBody>
          <a:bodyPr/>
          <a:lstStyle/>
          <a:p>
            <a:fld id="{D8E43B0F-BDCF-4948-90D9-E869B5E50B02}" type="slidenum">
              <a:rPr lang="zh-CN" altLang="en-US" smtClean="0"/>
              <a:t>29</a:t>
            </a:fld>
            <a:endParaRPr lang="zh-CN" altLang="en-US"/>
          </a:p>
        </p:txBody>
      </p:sp>
    </p:spTree>
    <p:extLst>
      <p:ext uri="{BB962C8B-B14F-4D97-AF65-F5344CB8AC3E}">
        <p14:creationId xmlns:p14="http://schemas.microsoft.com/office/powerpoint/2010/main" val="109614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a:t>
            </a:r>
            <a:r>
              <a:rPr lang="en-US" altLang="zh-CN" dirty="0"/>
              <a:t>stable diffusion </a:t>
            </a:r>
            <a:r>
              <a:rPr lang="en-US" altLang="zh-CN" dirty="0" err="1"/>
              <a:t>webui</a:t>
            </a:r>
            <a:r>
              <a:rPr lang="zh-CN" altLang="en-US" dirty="0"/>
              <a:t>的</a:t>
            </a:r>
            <a:r>
              <a:rPr lang="en-US" altLang="zh-CN" dirty="0"/>
              <a:t>ControlNet</a:t>
            </a:r>
            <a:r>
              <a:rPr lang="zh-CN" altLang="en-US" dirty="0"/>
              <a:t>插件没有实现光流模态的控制信息输入，因此我们分别实现了光流模态的</a:t>
            </a:r>
            <a:r>
              <a:rPr lang="en-US" altLang="zh-CN" dirty="0"/>
              <a:t>ControlNet</a:t>
            </a:r>
            <a:r>
              <a:rPr lang="zh-CN" altLang="en-US" dirty="0"/>
              <a:t>和视频生成的</a:t>
            </a:r>
            <a:r>
              <a:rPr lang="en-US" altLang="zh-CN" dirty="0" err="1"/>
              <a:t>webui</a:t>
            </a:r>
            <a:r>
              <a:rPr lang="zh-CN" altLang="en-US" dirty="0"/>
              <a:t>插件。由于时间限制，我们没能将已经实现的光流模态</a:t>
            </a:r>
            <a:r>
              <a:rPr lang="en-US" altLang="zh-CN" dirty="0"/>
              <a:t>ControlNet</a:t>
            </a:r>
            <a:r>
              <a:rPr lang="zh-CN" altLang="en-US" dirty="0"/>
              <a:t>完整移植到</a:t>
            </a:r>
            <a:r>
              <a:rPr lang="en-US" altLang="zh-CN" dirty="0" err="1"/>
              <a:t>webui</a:t>
            </a:r>
            <a:r>
              <a:rPr lang="zh-CN" altLang="en-US" dirty="0"/>
              <a:t>上，插件部分仅实现了前向</a:t>
            </a:r>
            <a:r>
              <a:rPr lang="en-US" altLang="zh-CN" dirty="0"/>
              <a:t>warp</a:t>
            </a:r>
            <a:r>
              <a:rPr lang="zh-CN" altLang="en-US" dirty="0"/>
              <a:t>和运动掩码部分。未来我们将完成</a:t>
            </a:r>
            <a:r>
              <a:rPr lang="en-US" altLang="zh-CN" dirty="0"/>
              <a:t>ControlNet</a:t>
            </a:r>
            <a:r>
              <a:rPr lang="zh-CN" altLang="en-US" dirty="0"/>
              <a:t>的移植并探索不同参数对生成质量的影响，寻找合适的去噪强度参数。同时我们将从模型结构出发，设计更加合理的</a:t>
            </a:r>
            <a:r>
              <a:rPr lang="en-US" altLang="zh-CN" dirty="0"/>
              <a:t>ControlNet</a:t>
            </a:r>
            <a:r>
              <a:rPr lang="zh-CN" altLang="en-US" dirty="0"/>
              <a:t>结构使其具备更强的约束力以适配视频生成与转绘任务。</a:t>
            </a:r>
          </a:p>
        </p:txBody>
      </p:sp>
      <p:sp>
        <p:nvSpPr>
          <p:cNvPr id="4" name="灯片编号占位符 3"/>
          <p:cNvSpPr>
            <a:spLocks noGrp="1"/>
          </p:cNvSpPr>
          <p:nvPr>
            <p:ph type="sldNum" sz="quarter" idx="5"/>
          </p:nvPr>
        </p:nvSpPr>
        <p:spPr/>
        <p:txBody>
          <a:bodyPr/>
          <a:lstStyle/>
          <a:p>
            <a:fld id="{D8E43B0F-BDCF-4948-90D9-E869B5E50B02}" type="slidenum">
              <a:rPr lang="zh-CN" altLang="en-US" smtClean="0"/>
              <a:t>30</a:t>
            </a:fld>
            <a:endParaRPr lang="zh-CN" altLang="en-US"/>
          </a:p>
        </p:txBody>
      </p:sp>
    </p:spTree>
    <p:extLst>
      <p:ext uri="{BB962C8B-B14F-4D97-AF65-F5344CB8AC3E}">
        <p14:creationId xmlns:p14="http://schemas.microsoft.com/office/powerpoint/2010/main" val="3359049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8</a:t>
            </a:fld>
            <a:endParaRPr lang="zh-CN" altLang="en-US"/>
          </a:p>
        </p:txBody>
      </p:sp>
    </p:spTree>
    <p:extLst>
      <p:ext uri="{BB962C8B-B14F-4D97-AF65-F5344CB8AC3E}">
        <p14:creationId xmlns:p14="http://schemas.microsoft.com/office/powerpoint/2010/main" val="2361507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StableDiffusion</a:t>
            </a:r>
            <a:r>
              <a:rPr lang="zh-CN" altLang="en-US" dirty="0"/>
              <a:t>是一种强大的图像处理和计算机视觉方法，模拟了像素之间的稳定扩散过程。然而，当处理具有复杂结构或高频细节的图像时，其性能会降低，导致输出结果失真。我们提出了一种</a:t>
            </a:r>
            <a:r>
              <a:rPr lang="en-US" altLang="zh-CN" dirty="0"/>
              <a:t>ControlNet</a:t>
            </a:r>
            <a:r>
              <a:rPr lang="zh-CN" altLang="en-US" dirty="0"/>
              <a:t>改进方法，用于增强</a:t>
            </a:r>
            <a:r>
              <a:rPr lang="en-US" altLang="zh-CN" dirty="0" err="1"/>
              <a:t>StableDiffusion</a:t>
            </a:r>
            <a:r>
              <a:rPr lang="zh-CN" altLang="en-US" dirty="0"/>
              <a:t>模型在视频生成任务中的处理能力，以进一步增强其视频生成能力。</a:t>
            </a:r>
          </a:p>
        </p:txBody>
      </p:sp>
      <p:sp>
        <p:nvSpPr>
          <p:cNvPr id="4" name="灯片编号占位符 3"/>
          <p:cNvSpPr>
            <a:spLocks noGrp="1"/>
          </p:cNvSpPr>
          <p:nvPr>
            <p:ph type="sldNum" sz="quarter" idx="5"/>
          </p:nvPr>
        </p:nvSpPr>
        <p:spPr/>
        <p:txBody>
          <a:bodyPr/>
          <a:lstStyle/>
          <a:p>
            <a:fld id="{D8E43B0F-BDCF-4948-90D9-E869B5E50B02}" type="slidenum">
              <a:rPr lang="zh-CN" altLang="en-US" smtClean="0"/>
              <a:t>13</a:t>
            </a:fld>
            <a:endParaRPr lang="zh-CN" altLang="en-US"/>
          </a:p>
        </p:txBody>
      </p:sp>
    </p:spTree>
    <p:extLst>
      <p:ext uri="{BB962C8B-B14F-4D97-AF65-F5344CB8AC3E}">
        <p14:creationId xmlns:p14="http://schemas.microsoft.com/office/powerpoint/2010/main" val="145854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14</a:t>
            </a:fld>
            <a:endParaRPr lang="zh-CN" altLang="en-US"/>
          </a:p>
        </p:txBody>
      </p:sp>
    </p:spTree>
    <p:extLst>
      <p:ext uri="{BB962C8B-B14F-4D97-AF65-F5344CB8AC3E}">
        <p14:creationId xmlns:p14="http://schemas.microsoft.com/office/powerpoint/2010/main" val="3893778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在进行训练工作前，我们制作了一套数据集，其具有性质如下：</a:t>
            </a:r>
            <a:br>
              <a:rPr lang="zh-CN" altLang="en-US" dirty="0"/>
            </a:br>
            <a:r>
              <a:rPr lang="en-US" altLang="zh-CN" b="0" i="0" dirty="0">
                <a:effectLst/>
                <a:latin typeface="Times New Roman" panose="02020603050405020304" pitchFamily="18" charset="0"/>
              </a:rPr>
              <a:t>(1) </a:t>
            </a:r>
            <a:r>
              <a:rPr lang="zh-CN" altLang="en-US" b="0" i="0" dirty="0">
                <a:effectLst/>
                <a:latin typeface="Courier New" panose="02070309020205020404" pitchFamily="49" charset="0"/>
              </a:rPr>
              <a:t>未划分训练集和测试集；</a:t>
            </a:r>
            <a:br>
              <a:rPr lang="zh-CN" altLang="en-US" dirty="0"/>
            </a:br>
            <a:r>
              <a:rPr lang="en-US" altLang="zh-CN" b="0" i="0" dirty="0">
                <a:effectLst/>
                <a:latin typeface="Times New Roman" panose="02020603050405020304" pitchFamily="18" charset="0"/>
              </a:rPr>
              <a:t>(2) </a:t>
            </a:r>
            <a:r>
              <a:rPr lang="zh-CN" altLang="en-US" b="0" i="0" dirty="0">
                <a:effectLst/>
                <a:latin typeface="Courier New" panose="02070309020205020404" pitchFamily="49" charset="0"/>
              </a:rPr>
              <a:t>素材来源于 </a:t>
            </a:r>
            <a:r>
              <a:rPr lang="en-US" altLang="zh-CN" b="0" i="0" dirty="0" err="1">
                <a:effectLst/>
                <a:latin typeface="Times New Roman" panose="02020603050405020304" pitchFamily="18" charset="0"/>
              </a:rPr>
              <a:t>giphy</a:t>
            </a:r>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网站，共有 </a:t>
            </a:r>
            <a:r>
              <a:rPr lang="en-US" altLang="zh-CN" b="0" i="0" dirty="0">
                <a:effectLst/>
                <a:latin typeface="Times New Roman" panose="02020603050405020304" pitchFamily="18" charset="0"/>
              </a:rPr>
              <a:t>7943 </a:t>
            </a:r>
            <a:r>
              <a:rPr lang="zh-CN" altLang="en-US" b="0" i="0" dirty="0">
                <a:effectLst/>
                <a:latin typeface="Courier New" panose="02070309020205020404" pitchFamily="49" charset="0"/>
              </a:rPr>
              <a:t>个动图片段；</a:t>
            </a:r>
            <a:br>
              <a:rPr lang="zh-CN" altLang="en-US" dirty="0"/>
            </a:br>
            <a:r>
              <a:rPr lang="en-US" altLang="zh-CN" b="0" i="0" dirty="0">
                <a:effectLst/>
                <a:latin typeface="Times New Roman" panose="02020603050405020304" pitchFamily="18" charset="0"/>
              </a:rPr>
              <a:t>(3) </a:t>
            </a:r>
            <a:r>
              <a:rPr lang="zh-CN" altLang="en-US" b="0" i="0" dirty="0">
                <a:effectLst/>
                <a:latin typeface="Courier New" panose="02070309020205020404" pitchFamily="49" charset="0"/>
              </a:rPr>
              <a:t>每个片段分别经过各种处理后在数据集中记录为“前导帧</a:t>
            </a: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后继帧</a:t>
            </a:r>
            <a:br>
              <a:rPr lang="zh-CN" altLang="en-US" dirty="0"/>
            </a:b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光流</a:t>
            </a: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片段元数据”，数据集结构如下：</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15</a:t>
            </a:fld>
            <a:endParaRPr lang="zh-CN" altLang="en-US"/>
          </a:p>
        </p:txBody>
      </p:sp>
    </p:spTree>
    <p:extLst>
      <p:ext uri="{BB962C8B-B14F-4D97-AF65-F5344CB8AC3E}">
        <p14:creationId xmlns:p14="http://schemas.microsoft.com/office/powerpoint/2010/main" val="3128345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Courier New" panose="02070309020205020404" pitchFamily="49" charset="0"/>
              </a:rPr>
              <a:t>CLIP~(Contrastive Language-Image Pre-training)</a:t>
            </a:r>
            <a:r>
              <a:rPr lang="zh-CN" altLang="en-US" b="0" i="0" dirty="0">
                <a:effectLst/>
                <a:latin typeface="Courier New" panose="02070309020205020404" pitchFamily="49" charset="0"/>
              </a:rPr>
              <a:t>，即对比文本</a:t>
            </a:r>
            <a:r>
              <a:rPr lang="en-US" altLang="zh-CN" b="0" i="0" dirty="0">
                <a:effectLst/>
                <a:latin typeface="Courier New" panose="02070309020205020404" pitchFamily="49" charset="0"/>
              </a:rPr>
              <a:t>-</a:t>
            </a:r>
            <a:r>
              <a:rPr lang="zh-CN" altLang="en-US" b="0" i="0" dirty="0">
                <a:effectLst/>
                <a:latin typeface="Courier New" panose="02070309020205020404" pitchFamily="49" charset="0"/>
              </a:rPr>
              <a:t>图像预训练模型，使用大规模的图像和文本数据来学习将图像和文本联系起来的方式。其可以对给定的图像和文本进行语义匹配，从而将图像内容映射到与之相关的单词或短语。在</a:t>
            </a:r>
            <a:r>
              <a:rPr lang="en-US" altLang="zh-CN" b="0" i="0" dirty="0">
                <a:effectLst/>
                <a:latin typeface="Courier New" panose="02070309020205020404" pitchFamily="49" charset="0"/>
              </a:rPr>
              <a:t>CLIP</a:t>
            </a:r>
            <a:r>
              <a:rPr lang="zh-CN" altLang="en-US" b="0" i="0" dirty="0">
                <a:effectLst/>
                <a:latin typeface="Courier New" panose="02070309020205020404" pitchFamily="49" charset="0"/>
              </a:rPr>
              <a:t>模型中，图像和文本都表示为向量，因此在将图像输入模型之后，将获得一个与图像相关的向量表示。在搜索与图像相关的单词或短语时，可以使用</a:t>
            </a:r>
            <a:r>
              <a:rPr lang="en-US" altLang="zh-CN" b="0" i="0" dirty="0">
                <a:effectLst/>
                <a:latin typeface="Courier New" panose="02070309020205020404" pitchFamily="49" charset="0"/>
              </a:rPr>
              <a:t>Python</a:t>
            </a:r>
            <a:r>
              <a:rPr lang="zh-CN" altLang="en-US" b="0" i="0" dirty="0">
                <a:effectLst/>
                <a:latin typeface="Courier New" panose="02070309020205020404" pitchFamily="49" charset="0"/>
              </a:rPr>
              <a:t>的</a:t>
            </a:r>
            <a:r>
              <a:rPr lang="en-US" altLang="zh-CN" b="0" i="0" dirty="0">
                <a:effectLst/>
                <a:latin typeface="Courier New" panose="02070309020205020404" pitchFamily="49" charset="0"/>
              </a:rPr>
              <a:t>NumPy</a:t>
            </a:r>
            <a:r>
              <a:rPr lang="zh-CN" altLang="en-US" b="0" i="0" dirty="0">
                <a:effectLst/>
                <a:latin typeface="Courier New" panose="02070309020205020404" pitchFamily="49" charset="0"/>
              </a:rPr>
              <a:t>库等工具计算图像向量与词表中每个单词的余弦相似度。余弦相似度越大，表示图像向量与单词向量之间的关联性越强，因此可以将余弦相似度作为一个度量图像和单词之间关联的度量。在计算余弦相似度之后，可以选择余弦相似度最高的单词或短语作为图像的描述。最终，我们将这些描述输出到片段元数据的“</a:t>
            </a:r>
            <a:r>
              <a:rPr lang="en-US" altLang="zh-CN" b="0" i="0" dirty="0">
                <a:effectLst/>
                <a:latin typeface="Courier New" panose="02070309020205020404" pitchFamily="49" charset="0"/>
              </a:rPr>
              <a:t>prompt”</a:t>
            </a:r>
            <a:r>
              <a:rPr lang="zh-CN" altLang="en-US" b="0" i="0" dirty="0">
                <a:effectLst/>
                <a:latin typeface="Courier New" panose="02070309020205020404" pitchFamily="49" charset="0"/>
              </a:rPr>
              <a:t>字段中；</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16</a:t>
            </a:fld>
            <a:endParaRPr lang="zh-CN" altLang="en-US"/>
          </a:p>
        </p:txBody>
      </p:sp>
    </p:spTree>
    <p:extLst>
      <p:ext uri="{BB962C8B-B14F-4D97-AF65-F5344CB8AC3E}">
        <p14:creationId xmlns:p14="http://schemas.microsoft.com/office/powerpoint/2010/main" val="3403562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在进行训练工作前，我们制作了一套数据集，其具有性质如下：</a:t>
            </a:r>
            <a:br>
              <a:rPr lang="zh-CN" altLang="en-US" dirty="0"/>
            </a:br>
            <a:r>
              <a:rPr lang="en-US" altLang="zh-CN" b="0" i="0" dirty="0">
                <a:effectLst/>
                <a:latin typeface="Times New Roman" panose="02020603050405020304" pitchFamily="18" charset="0"/>
              </a:rPr>
              <a:t>(1) </a:t>
            </a:r>
            <a:r>
              <a:rPr lang="zh-CN" altLang="en-US" b="0" i="0" dirty="0">
                <a:effectLst/>
                <a:latin typeface="Courier New" panose="02070309020205020404" pitchFamily="49" charset="0"/>
              </a:rPr>
              <a:t>未划分训练集和测试集；</a:t>
            </a:r>
            <a:br>
              <a:rPr lang="zh-CN" altLang="en-US" dirty="0"/>
            </a:br>
            <a:r>
              <a:rPr lang="en-US" altLang="zh-CN" b="0" i="0" dirty="0">
                <a:effectLst/>
                <a:latin typeface="Times New Roman" panose="02020603050405020304" pitchFamily="18" charset="0"/>
              </a:rPr>
              <a:t>(2) </a:t>
            </a:r>
            <a:r>
              <a:rPr lang="zh-CN" altLang="en-US" b="0" i="0" dirty="0">
                <a:effectLst/>
                <a:latin typeface="Courier New" panose="02070309020205020404" pitchFamily="49" charset="0"/>
              </a:rPr>
              <a:t>素材来源于 </a:t>
            </a:r>
            <a:r>
              <a:rPr lang="en-US" altLang="zh-CN" b="0" i="0" dirty="0" err="1">
                <a:effectLst/>
                <a:latin typeface="Times New Roman" panose="02020603050405020304" pitchFamily="18" charset="0"/>
              </a:rPr>
              <a:t>giphy</a:t>
            </a:r>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网站，共有 </a:t>
            </a:r>
            <a:r>
              <a:rPr lang="en-US" altLang="zh-CN" b="0" i="0" dirty="0">
                <a:effectLst/>
                <a:latin typeface="Times New Roman" panose="02020603050405020304" pitchFamily="18" charset="0"/>
              </a:rPr>
              <a:t>7943 </a:t>
            </a:r>
            <a:r>
              <a:rPr lang="zh-CN" altLang="en-US" b="0" i="0" dirty="0">
                <a:effectLst/>
                <a:latin typeface="Courier New" panose="02070309020205020404" pitchFamily="49" charset="0"/>
              </a:rPr>
              <a:t>个动图片段；</a:t>
            </a:r>
            <a:br>
              <a:rPr lang="zh-CN" altLang="en-US" dirty="0"/>
            </a:br>
            <a:r>
              <a:rPr lang="en-US" altLang="zh-CN" b="0" i="0" dirty="0">
                <a:effectLst/>
                <a:latin typeface="Times New Roman" panose="02020603050405020304" pitchFamily="18" charset="0"/>
              </a:rPr>
              <a:t>(3) </a:t>
            </a:r>
            <a:r>
              <a:rPr lang="zh-CN" altLang="en-US" b="0" i="0" dirty="0">
                <a:effectLst/>
                <a:latin typeface="Courier New" panose="02070309020205020404" pitchFamily="49" charset="0"/>
              </a:rPr>
              <a:t>每个片段分别经过各种处理后在数据集中记录为“前导帧</a:t>
            </a: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后继帧</a:t>
            </a:r>
            <a:br>
              <a:rPr lang="zh-CN" altLang="en-US" dirty="0"/>
            </a:b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光流</a:t>
            </a: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片段元数据”，数据集结构如下：</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17</a:t>
            </a:fld>
            <a:endParaRPr lang="zh-CN" altLang="en-US"/>
          </a:p>
        </p:txBody>
      </p:sp>
    </p:spTree>
    <p:extLst>
      <p:ext uri="{BB962C8B-B14F-4D97-AF65-F5344CB8AC3E}">
        <p14:creationId xmlns:p14="http://schemas.microsoft.com/office/powerpoint/2010/main" val="104646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18</a:t>
            </a:fld>
            <a:endParaRPr lang="zh-CN" altLang="en-US"/>
          </a:p>
        </p:txBody>
      </p:sp>
    </p:spTree>
    <p:extLst>
      <p:ext uri="{BB962C8B-B14F-4D97-AF65-F5344CB8AC3E}">
        <p14:creationId xmlns:p14="http://schemas.microsoft.com/office/powerpoint/2010/main" val="1678399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在进行训练工作前，我们制作了一套数据集，其具有性质如下：</a:t>
            </a:r>
            <a:br>
              <a:rPr lang="zh-CN" altLang="en-US" dirty="0"/>
            </a:br>
            <a:r>
              <a:rPr lang="en-US" altLang="zh-CN" b="0" i="0" dirty="0">
                <a:effectLst/>
                <a:latin typeface="Times New Roman" panose="02020603050405020304" pitchFamily="18" charset="0"/>
              </a:rPr>
              <a:t>(1) </a:t>
            </a:r>
            <a:r>
              <a:rPr lang="zh-CN" altLang="en-US" b="0" i="0" dirty="0">
                <a:effectLst/>
                <a:latin typeface="Courier New" panose="02070309020205020404" pitchFamily="49" charset="0"/>
              </a:rPr>
              <a:t>未划分训练集和测试集；</a:t>
            </a:r>
            <a:br>
              <a:rPr lang="zh-CN" altLang="en-US" dirty="0"/>
            </a:br>
            <a:r>
              <a:rPr lang="en-US" altLang="zh-CN" b="0" i="0" dirty="0">
                <a:effectLst/>
                <a:latin typeface="Times New Roman" panose="02020603050405020304" pitchFamily="18" charset="0"/>
              </a:rPr>
              <a:t>(2) </a:t>
            </a:r>
            <a:r>
              <a:rPr lang="zh-CN" altLang="en-US" b="0" i="0" dirty="0">
                <a:effectLst/>
                <a:latin typeface="Courier New" panose="02070309020205020404" pitchFamily="49" charset="0"/>
              </a:rPr>
              <a:t>素材来源于 </a:t>
            </a:r>
            <a:r>
              <a:rPr lang="en-US" altLang="zh-CN" b="0" i="0" dirty="0" err="1">
                <a:effectLst/>
                <a:latin typeface="Times New Roman" panose="02020603050405020304" pitchFamily="18" charset="0"/>
              </a:rPr>
              <a:t>giphy</a:t>
            </a:r>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网站，共有 </a:t>
            </a:r>
            <a:r>
              <a:rPr lang="en-US" altLang="zh-CN" b="0" i="0" dirty="0">
                <a:effectLst/>
                <a:latin typeface="Times New Roman" panose="02020603050405020304" pitchFamily="18" charset="0"/>
              </a:rPr>
              <a:t>7943 </a:t>
            </a:r>
            <a:r>
              <a:rPr lang="zh-CN" altLang="en-US" b="0" i="0" dirty="0">
                <a:effectLst/>
                <a:latin typeface="Courier New" panose="02070309020205020404" pitchFamily="49" charset="0"/>
              </a:rPr>
              <a:t>个动图片段；</a:t>
            </a:r>
            <a:br>
              <a:rPr lang="zh-CN" altLang="en-US" dirty="0"/>
            </a:br>
            <a:r>
              <a:rPr lang="en-US" altLang="zh-CN" b="0" i="0" dirty="0">
                <a:effectLst/>
                <a:latin typeface="Times New Roman" panose="02020603050405020304" pitchFamily="18" charset="0"/>
              </a:rPr>
              <a:t>(3) </a:t>
            </a:r>
            <a:r>
              <a:rPr lang="zh-CN" altLang="en-US" b="0" i="0" dirty="0">
                <a:effectLst/>
                <a:latin typeface="Courier New" panose="02070309020205020404" pitchFamily="49" charset="0"/>
              </a:rPr>
              <a:t>每个片段分别经过各种处理后在数据集中记录为“前导帧</a:t>
            </a: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后继帧</a:t>
            </a:r>
            <a:br>
              <a:rPr lang="zh-CN" altLang="en-US" dirty="0"/>
            </a:b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光流</a:t>
            </a:r>
            <a:r>
              <a:rPr lang="en-US" altLang="zh-CN" b="0" i="0" dirty="0">
                <a:effectLst/>
                <a:latin typeface="Times New Roman" panose="02020603050405020304" pitchFamily="18" charset="0"/>
              </a:rPr>
              <a:t>-</a:t>
            </a:r>
            <a:r>
              <a:rPr lang="zh-CN" altLang="en-US" b="0" i="0" dirty="0">
                <a:effectLst/>
                <a:latin typeface="Courier New" panose="02070309020205020404" pitchFamily="49" charset="0"/>
              </a:rPr>
              <a:t>片段元数据”，数据集结构如下：</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t>19</a:t>
            </a:fld>
            <a:endParaRPr lang="zh-CN" altLang="en-US"/>
          </a:p>
        </p:txBody>
      </p:sp>
    </p:spTree>
    <p:extLst>
      <p:ext uri="{BB962C8B-B14F-4D97-AF65-F5344CB8AC3E}">
        <p14:creationId xmlns:p14="http://schemas.microsoft.com/office/powerpoint/2010/main" val="1193344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97B38-6521-F510-2244-311A06B8EB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4524C44-1E63-811A-AC84-C19A21ED21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1F243C-7ADF-8F61-1721-2D9351B9049F}"/>
              </a:ext>
            </a:extLst>
          </p:cNvPr>
          <p:cNvSpPr>
            <a:spLocks noGrp="1"/>
          </p:cNvSpPr>
          <p:nvPr>
            <p:ph type="dt" sz="half" idx="10"/>
          </p:nvPr>
        </p:nvSpPr>
        <p:spPr/>
        <p:txBody>
          <a:bodyPr/>
          <a:lstStyle/>
          <a:p>
            <a:fld id="{6A7EF312-4B43-422A-9472-53FF85D3B32A}"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5C84B7EA-4C23-D8D2-2A66-3CF0B173BC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CE9438-F71C-DDCC-B072-A94217236342}"/>
              </a:ext>
            </a:extLst>
          </p:cNvPr>
          <p:cNvSpPr>
            <a:spLocks noGrp="1"/>
          </p:cNvSpPr>
          <p:nvPr>
            <p:ph type="sldNum" sz="quarter" idx="12"/>
          </p:nvPr>
        </p:nvSpPr>
        <p:spPr/>
        <p:txBody>
          <a:body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2090433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07A5B-523A-69AD-DBBB-70EB91ED68B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B6A0021-1179-DFA6-2CA1-19077068921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B2B2D3-015B-420E-89CA-C71A408ACB24}"/>
              </a:ext>
            </a:extLst>
          </p:cNvPr>
          <p:cNvSpPr>
            <a:spLocks noGrp="1"/>
          </p:cNvSpPr>
          <p:nvPr>
            <p:ph type="dt" sz="half" idx="10"/>
          </p:nvPr>
        </p:nvSpPr>
        <p:spPr/>
        <p:txBody>
          <a:bodyPr/>
          <a:lstStyle/>
          <a:p>
            <a:fld id="{6A7EF312-4B43-422A-9472-53FF85D3B32A}"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78E4A6F1-EF24-D936-9A68-83264F7E20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9A1FE9-BDDB-DB55-E09C-6BF61EF37D47}"/>
              </a:ext>
            </a:extLst>
          </p:cNvPr>
          <p:cNvSpPr>
            <a:spLocks noGrp="1"/>
          </p:cNvSpPr>
          <p:nvPr>
            <p:ph type="sldNum" sz="quarter" idx="12"/>
          </p:nvPr>
        </p:nvSpPr>
        <p:spPr/>
        <p:txBody>
          <a:body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3596424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26395F-AB1E-5B61-985E-09A68FE90C2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8334859-D613-B6DB-1156-C1452DEB2C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E4F7C8-CAA0-7BC8-6A89-044D929BCED0}"/>
              </a:ext>
            </a:extLst>
          </p:cNvPr>
          <p:cNvSpPr>
            <a:spLocks noGrp="1"/>
          </p:cNvSpPr>
          <p:nvPr>
            <p:ph type="dt" sz="half" idx="10"/>
          </p:nvPr>
        </p:nvSpPr>
        <p:spPr/>
        <p:txBody>
          <a:bodyPr/>
          <a:lstStyle/>
          <a:p>
            <a:fld id="{6A7EF312-4B43-422A-9472-53FF85D3B32A}"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117D5EA5-F194-222D-ECF8-5A167B5EDC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9EAB62-69D8-EF08-8604-846DECB0C4E4}"/>
              </a:ext>
            </a:extLst>
          </p:cNvPr>
          <p:cNvSpPr>
            <a:spLocks noGrp="1"/>
          </p:cNvSpPr>
          <p:nvPr>
            <p:ph type="sldNum" sz="quarter" idx="12"/>
          </p:nvPr>
        </p:nvSpPr>
        <p:spPr/>
        <p:txBody>
          <a:body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412561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1E4E4-05B6-4E59-DD91-75D31A4797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57F461-8A0C-19B3-C0A4-4983C65B7F9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1260E2-7CA9-ED60-26D3-939085B1B9CD}"/>
              </a:ext>
            </a:extLst>
          </p:cNvPr>
          <p:cNvSpPr>
            <a:spLocks noGrp="1"/>
          </p:cNvSpPr>
          <p:nvPr>
            <p:ph type="dt" sz="half" idx="10"/>
          </p:nvPr>
        </p:nvSpPr>
        <p:spPr/>
        <p:txBody>
          <a:bodyPr/>
          <a:lstStyle/>
          <a:p>
            <a:fld id="{6A7EF312-4B43-422A-9472-53FF85D3B32A}"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030F6A86-B9FD-E417-2228-8FB8260968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EA5FD9-A565-F9A4-5BF7-B66CC55BD55C}"/>
              </a:ext>
            </a:extLst>
          </p:cNvPr>
          <p:cNvSpPr>
            <a:spLocks noGrp="1"/>
          </p:cNvSpPr>
          <p:nvPr>
            <p:ph type="sldNum" sz="quarter" idx="12"/>
          </p:nvPr>
        </p:nvSpPr>
        <p:spPr/>
        <p:txBody>
          <a:body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72765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65FC2C-1A6C-3EB6-00E5-5BBFEB2243A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7DECFE3-45FD-2BCD-06A8-59536B5E34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0B0A173-B6D1-E92F-715B-50D7C13B14FE}"/>
              </a:ext>
            </a:extLst>
          </p:cNvPr>
          <p:cNvSpPr>
            <a:spLocks noGrp="1"/>
          </p:cNvSpPr>
          <p:nvPr>
            <p:ph type="dt" sz="half" idx="10"/>
          </p:nvPr>
        </p:nvSpPr>
        <p:spPr/>
        <p:txBody>
          <a:bodyPr/>
          <a:lstStyle/>
          <a:p>
            <a:fld id="{6A7EF312-4B43-422A-9472-53FF85D3B32A}"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B8497683-6803-53EA-A1A3-7BE443749D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3C9A9E-7D2F-7848-8CBF-A239D7C00868}"/>
              </a:ext>
            </a:extLst>
          </p:cNvPr>
          <p:cNvSpPr>
            <a:spLocks noGrp="1"/>
          </p:cNvSpPr>
          <p:nvPr>
            <p:ph type="sldNum" sz="quarter" idx="12"/>
          </p:nvPr>
        </p:nvSpPr>
        <p:spPr/>
        <p:txBody>
          <a:body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962568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4B5FB-3608-042D-5BB6-C0E60848C7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B5481A-DD24-3241-20B3-7D8709892D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B536172-E89F-17EB-F0A4-0B640EE6F93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CDCFDB-8877-97B4-1F9A-60FF4696CCF5}"/>
              </a:ext>
            </a:extLst>
          </p:cNvPr>
          <p:cNvSpPr>
            <a:spLocks noGrp="1"/>
          </p:cNvSpPr>
          <p:nvPr>
            <p:ph type="dt" sz="half" idx="10"/>
          </p:nvPr>
        </p:nvSpPr>
        <p:spPr/>
        <p:txBody>
          <a:bodyPr/>
          <a:lstStyle/>
          <a:p>
            <a:fld id="{6A7EF312-4B43-422A-9472-53FF85D3B32A}" type="datetimeFigureOut">
              <a:rPr lang="zh-CN" altLang="en-US" smtClean="0"/>
              <a:t>2023/4/14</a:t>
            </a:fld>
            <a:endParaRPr lang="zh-CN" altLang="en-US"/>
          </a:p>
        </p:txBody>
      </p:sp>
      <p:sp>
        <p:nvSpPr>
          <p:cNvPr id="6" name="页脚占位符 5">
            <a:extLst>
              <a:ext uri="{FF2B5EF4-FFF2-40B4-BE49-F238E27FC236}">
                <a16:creationId xmlns:a16="http://schemas.microsoft.com/office/drawing/2014/main" id="{8646D3B2-047C-87AF-41C8-3B89988E73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420C020-78A0-091B-DD97-60441D337DEF}"/>
              </a:ext>
            </a:extLst>
          </p:cNvPr>
          <p:cNvSpPr>
            <a:spLocks noGrp="1"/>
          </p:cNvSpPr>
          <p:nvPr>
            <p:ph type="sldNum" sz="quarter" idx="12"/>
          </p:nvPr>
        </p:nvSpPr>
        <p:spPr/>
        <p:txBody>
          <a:body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191010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DA27E-C5B0-FEAC-1411-386CF6A47A7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3D8BFD5-A506-D2E6-D0E0-76CDC200C3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C20B45-7E46-7147-7B6B-AD607E668A3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615E4D0-A40C-C74B-9CEC-BE904C95B0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C73A78-1866-6069-0218-CF5C3B0A1C1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1BA7BB-59B5-751D-CB20-5B660550D89A}"/>
              </a:ext>
            </a:extLst>
          </p:cNvPr>
          <p:cNvSpPr>
            <a:spLocks noGrp="1"/>
          </p:cNvSpPr>
          <p:nvPr>
            <p:ph type="dt" sz="half" idx="10"/>
          </p:nvPr>
        </p:nvSpPr>
        <p:spPr/>
        <p:txBody>
          <a:bodyPr/>
          <a:lstStyle/>
          <a:p>
            <a:fld id="{6A7EF312-4B43-422A-9472-53FF85D3B32A}" type="datetimeFigureOut">
              <a:rPr lang="zh-CN" altLang="en-US" smtClean="0"/>
              <a:t>2023/4/14</a:t>
            </a:fld>
            <a:endParaRPr lang="zh-CN" altLang="en-US"/>
          </a:p>
        </p:txBody>
      </p:sp>
      <p:sp>
        <p:nvSpPr>
          <p:cNvPr id="8" name="页脚占位符 7">
            <a:extLst>
              <a:ext uri="{FF2B5EF4-FFF2-40B4-BE49-F238E27FC236}">
                <a16:creationId xmlns:a16="http://schemas.microsoft.com/office/drawing/2014/main" id="{3C5A0170-955D-B036-623A-65D0FA11523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9FC746F-05A8-220B-C38C-01C4AFD640AB}"/>
              </a:ext>
            </a:extLst>
          </p:cNvPr>
          <p:cNvSpPr>
            <a:spLocks noGrp="1"/>
          </p:cNvSpPr>
          <p:nvPr>
            <p:ph type="sldNum" sz="quarter" idx="12"/>
          </p:nvPr>
        </p:nvSpPr>
        <p:spPr/>
        <p:txBody>
          <a:body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330184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7042-FE84-B8FD-FD42-2F271497925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9EC0BFA-3687-A1B7-5CF6-A5F220309ED4}"/>
              </a:ext>
            </a:extLst>
          </p:cNvPr>
          <p:cNvSpPr>
            <a:spLocks noGrp="1"/>
          </p:cNvSpPr>
          <p:nvPr>
            <p:ph type="dt" sz="half" idx="10"/>
          </p:nvPr>
        </p:nvSpPr>
        <p:spPr/>
        <p:txBody>
          <a:bodyPr/>
          <a:lstStyle/>
          <a:p>
            <a:fld id="{6A7EF312-4B43-422A-9472-53FF85D3B32A}" type="datetimeFigureOut">
              <a:rPr lang="zh-CN" altLang="en-US" smtClean="0"/>
              <a:t>2023/4/14</a:t>
            </a:fld>
            <a:endParaRPr lang="zh-CN" altLang="en-US"/>
          </a:p>
        </p:txBody>
      </p:sp>
      <p:sp>
        <p:nvSpPr>
          <p:cNvPr id="4" name="页脚占位符 3">
            <a:extLst>
              <a:ext uri="{FF2B5EF4-FFF2-40B4-BE49-F238E27FC236}">
                <a16:creationId xmlns:a16="http://schemas.microsoft.com/office/drawing/2014/main" id="{2585AD2C-DA1E-E21B-EEF1-C665C499068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2BBC9B9-4315-15B3-DBFE-7DBF3D73F737}"/>
              </a:ext>
            </a:extLst>
          </p:cNvPr>
          <p:cNvSpPr>
            <a:spLocks noGrp="1"/>
          </p:cNvSpPr>
          <p:nvPr>
            <p:ph type="sldNum" sz="quarter" idx="12"/>
          </p:nvPr>
        </p:nvSpPr>
        <p:spPr/>
        <p:txBody>
          <a:body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71322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461D8B7-2AC5-67EE-63E6-1578DC8F1A60}"/>
              </a:ext>
            </a:extLst>
          </p:cNvPr>
          <p:cNvSpPr>
            <a:spLocks noGrp="1"/>
          </p:cNvSpPr>
          <p:nvPr>
            <p:ph type="dt" sz="half" idx="10"/>
          </p:nvPr>
        </p:nvSpPr>
        <p:spPr/>
        <p:txBody>
          <a:bodyPr/>
          <a:lstStyle/>
          <a:p>
            <a:fld id="{6A7EF312-4B43-422A-9472-53FF85D3B32A}" type="datetimeFigureOut">
              <a:rPr lang="zh-CN" altLang="en-US" smtClean="0"/>
              <a:t>2023/4/14</a:t>
            </a:fld>
            <a:endParaRPr lang="zh-CN" altLang="en-US"/>
          </a:p>
        </p:txBody>
      </p:sp>
      <p:sp>
        <p:nvSpPr>
          <p:cNvPr id="3" name="页脚占位符 2">
            <a:extLst>
              <a:ext uri="{FF2B5EF4-FFF2-40B4-BE49-F238E27FC236}">
                <a16:creationId xmlns:a16="http://schemas.microsoft.com/office/drawing/2014/main" id="{8748372A-A870-9BC6-7CA7-8FA1D69100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2500E89-AE14-1C48-0616-0467BE8E51F0}"/>
              </a:ext>
            </a:extLst>
          </p:cNvPr>
          <p:cNvSpPr>
            <a:spLocks noGrp="1"/>
          </p:cNvSpPr>
          <p:nvPr>
            <p:ph type="sldNum" sz="quarter" idx="12"/>
          </p:nvPr>
        </p:nvSpPr>
        <p:spPr/>
        <p:txBody>
          <a:body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259672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98D85-6AE9-4F3E-24CF-04D2C32C8BA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1B16E31-E8EE-A67E-0509-196C2F87D2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91D24E-93FF-4D54-DC16-C7B263D93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7E550-2A96-47DE-7BD0-673E620BEEB5}"/>
              </a:ext>
            </a:extLst>
          </p:cNvPr>
          <p:cNvSpPr>
            <a:spLocks noGrp="1"/>
          </p:cNvSpPr>
          <p:nvPr>
            <p:ph type="dt" sz="half" idx="10"/>
          </p:nvPr>
        </p:nvSpPr>
        <p:spPr/>
        <p:txBody>
          <a:bodyPr/>
          <a:lstStyle/>
          <a:p>
            <a:fld id="{6A7EF312-4B43-422A-9472-53FF85D3B32A}" type="datetimeFigureOut">
              <a:rPr lang="zh-CN" altLang="en-US" smtClean="0"/>
              <a:t>2023/4/14</a:t>
            </a:fld>
            <a:endParaRPr lang="zh-CN" altLang="en-US"/>
          </a:p>
        </p:txBody>
      </p:sp>
      <p:sp>
        <p:nvSpPr>
          <p:cNvPr id="6" name="页脚占位符 5">
            <a:extLst>
              <a:ext uri="{FF2B5EF4-FFF2-40B4-BE49-F238E27FC236}">
                <a16:creationId xmlns:a16="http://schemas.microsoft.com/office/drawing/2014/main" id="{06F0AC10-74D9-C097-33E4-56E8EFB1FC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D5FC04-B50E-408B-8F59-29C85B148982}"/>
              </a:ext>
            </a:extLst>
          </p:cNvPr>
          <p:cNvSpPr>
            <a:spLocks noGrp="1"/>
          </p:cNvSpPr>
          <p:nvPr>
            <p:ph type="sldNum" sz="quarter" idx="12"/>
          </p:nvPr>
        </p:nvSpPr>
        <p:spPr/>
        <p:txBody>
          <a:body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33971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0865C-DFD3-5AB0-C2BD-D0B26A7D09C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6961DA4-6A86-8A13-77BE-102B15D030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6A0D14E-A241-173B-0860-2B6F93A1E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EA0FB2-5614-C2F3-C740-0AC4CDBBAB4A}"/>
              </a:ext>
            </a:extLst>
          </p:cNvPr>
          <p:cNvSpPr>
            <a:spLocks noGrp="1"/>
          </p:cNvSpPr>
          <p:nvPr>
            <p:ph type="dt" sz="half" idx="10"/>
          </p:nvPr>
        </p:nvSpPr>
        <p:spPr/>
        <p:txBody>
          <a:bodyPr/>
          <a:lstStyle/>
          <a:p>
            <a:fld id="{6A7EF312-4B43-422A-9472-53FF85D3B32A}" type="datetimeFigureOut">
              <a:rPr lang="zh-CN" altLang="en-US" smtClean="0"/>
              <a:t>2023/4/14</a:t>
            </a:fld>
            <a:endParaRPr lang="zh-CN" altLang="en-US"/>
          </a:p>
        </p:txBody>
      </p:sp>
      <p:sp>
        <p:nvSpPr>
          <p:cNvPr id="6" name="页脚占位符 5">
            <a:extLst>
              <a:ext uri="{FF2B5EF4-FFF2-40B4-BE49-F238E27FC236}">
                <a16:creationId xmlns:a16="http://schemas.microsoft.com/office/drawing/2014/main" id="{BDD46885-853B-C61A-6209-DCB0864961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C3FEF4-6DDA-5355-7DC0-D1DF24B7AF06}"/>
              </a:ext>
            </a:extLst>
          </p:cNvPr>
          <p:cNvSpPr>
            <a:spLocks noGrp="1"/>
          </p:cNvSpPr>
          <p:nvPr>
            <p:ph type="sldNum" sz="quarter" idx="12"/>
          </p:nvPr>
        </p:nvSpPr>
        <p:spPr/>
        <p:txBody>
          <a:body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326910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3714C3B-CBCF-E36E-39DD-822939A9D4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B1C7CD7-AD40-C54E-AF7E-802DA7D22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267C38C-D4BE-0C95-F5CA-1008B09AA1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EF312-4B43-422A-9472-53FF85D3B32A}"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3B251F6C-ACB8-2EB1-CEA4-72486772EA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53E4468-EB65-C059-38FD-E8B1BB9F73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6C31A-5B16-47A4-AFC6-06FAD5F91243}" type="slidenum">
              <a:rPr lang="zh-CN" altLang="en-US" smtClean="0"/>
              <a:t>‹#›</a:t>
            </a:fld>
            <a:endParaRPr lang="zh-CN" altLang="en-US"/>
          </a:p>
        </p:txBody>
      </p:sp>
    </p:spTree>
    <p:extLst>
      <p:ext uri="{BB962C8B-B14F-4D97-AF65-F5344CB8AC3E}">
        <p14:creationId xmlns:p14="http://schemas.microsoft.com/office/powerpoint/2010/main" val="2320564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043A9-414A-69E1-45E7-ECF425584BA9}"/>
              </a:ext>
            </a:extLst>
          </p:cNvPr>
          <p:cNvSpPr>
            <a:spLocks noGrp="1"/>
          </p:cNvSpPr>
          <p:nvPr>
            <p:ph type="ctrTitle"/>
          </p:nvPr>
        </p:nvSpPr>
        <p:spPr>
          <a:xfrm>
            <a:off x="1524000" y="2337521"/>
            <a:ext cx="9144000" cy="918441"/>
          </a:xfrm>
        </p:spPr>
        <p:txBody>
          <a:bodyPr/>
          <a:lstStyle/>
          <a:p>
            <a:r>
              <a:rPr lang="zh-CN" altLang="en-US" b="1" dirty="0">
                <a:latin typeface="思源黑体 CN" panose="020B0500000000000000" pitchFamily="34" charset="-122"/>
                <a:ea typeface="思源黑体 CN" panose="020B0500000000000000" pitchFamily="34" charset="-122"/>
              </a:rPr>
              <a:t>计算机视觉期末汇报</a:t>
            </a:r>
          </a:p>
        </p:txBody>
      </p:sp>
      <p:sp>
        <p:nvSpPr>
          <p:cNvPr id="3" name="副标题 2">
            <a:extLst>
              <a:ext uri="{FF2B5EF4-FFF2-40B4-BE49-F238E27FC236}">
                <a16:creationId xmlns:a16="http://schemas.microsoft.com/office/drawing/2014/main" id="{1C414162-923B-FCA6-DF69-A06CE93314A1}"/>
              </a:ext>
            </a:extLst>
          </p:cNvPr>
          <p:cNvSpPr>
            <a:spLocks noGrp="1"/>
          </p:cNvSpPr>
          <p:nvPr>
            <p:ph type="subTitle" idx="1"/>
          </p:nvPr>
        </p:nvSpPr>
        <p:spPr/>
        <p:txBody>
          <a:bodyPr>
            <a:normAutofit fontScale="92500" lnSpcReduction="20000"/>
          </a:bodyPr>
          <a:lstStyle/>
          <a:p>
            <a:pPr lvl="0" algn="ctr" defTabSz="913765">
              <a:lnSpc>
                <a:spcPct val="150000"/>
              </a:lnSpc>
              <a:defRPr/>
            </a:pPr>
            <a:r>
              <a:rPr lang="zh-CN" altLang="en-US" sz="2400" dirty="0">
                <a:latin typeface="微软雅黑" panose="020B0503020204020204" pitchFamily="34" charset="-122"/>
                <a:ea typeface="微软雅黑" panose="020B0503020204020204" pitchFamily="34" charset="-122"/>
              </a:rPr>
              <a:t>小组：第 </a:t>
            </a: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组       汇报人：</a:t>
            </a:r>
            <a:endParaRPr lang="en-US" altLang="zh-CN" sz="2400" dirty="0">
              <a:latin typeface="微软雅黑" panose="020B0503020204020204" pitchFamily="34" charset="-122"/>
              <a:ea typeface="微软雅黑" panose="020B0503020204020204" pitchFamily="34" charset="-122"/>
            </a:endParaRPr>
          </a:p>
          <a:p>
            <a:pPr algn="ctr" defTabSz="913765">
              <a:lnSpc>
                <a:spcPct val="150000"/>
              </a:lnSpc>
              <a:defRPr/>
            </a:pPr>
            <a:r>
              <a:rPr lang="zh-CN" altLang="en-US" sz="2400" dirty="0">
                <a:latin typeface="微软雅黑" panose="020B0503020204020204" pitchFamily="34" charset="-122"/>
                <a:ea typeface="微软雅黑" panose="020B0503020204020204" pitchFamily="34" charset="-122"/>
              </a:rPr>
              <a:t>成员：罗超凡 王家鹏 刘锦帆 李雨霄 程子姝</a:t>
            </a:r>
            <a:endParaRPr lang="en-US" altLang="zh-CN" sz="2400" dirty="0">
              <a:latin typeface="微软雅黑" panose="020B0503020204020204" pitchFamily="34" charset="-122"/>
              <a:ea typeface="微软雅黑" panose="020B0503020204020204" pitchFamily="34" charset="-122"/>
            </a:endParaRPr>
          </a:p>
          <a:p>
            <a:pPr algn="ctr" defTabSz="913765">
              <a:lnSpc>
                <a:spcPct val="150000"/>
              </a:lnSpc>
              <a:defRPr/>
            </a:pPr>
            <a:r>
              <a:rPr lang="en-US" altLang="zh-CN" sz="2400" dirty="0">
                <a:latin typeface="微软雅黑" panose="020B0503020204020204" pitchFamily="34" charset="-122"/>
                <a:ea typeface="微软雅黑" panose="020B0503020204020204" pitchFamily="34" charset="-122"/>
              </a:rPr>
              <a:t>2023 </a:t>
            </a:r>
            <a:r>
              <a:rPr lang="zh-CN" altLang="en-US" sz="2400" dirty="0">
                <a:latin typeface="微软雅黑" panose="020B0503020204020204" pitchFamily="34" charset="-122"/>
                <a:ea typeface="微软雅黑" panose="020B0503020204020204" pitchFamily="34" charset="-122"/>
              </a:rPr>
              <a:t>年 </a:t>
            </a:r>
            <a:r>
              <a:rPr lang="en-US" altLang="zh-CN"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月 </a:t>
            </a:r>
            <a:r>
              <a:rPr lang="en-US" altLang="zh-CN"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日</a:t>
            </a:r>
          </a:p>
          <a:p>
            <a:endParaRPr lang="zh-CN" altLang="en-US" dirty="0"/>
          </a:p>
        </p:txBody>
      </p:sp>
    </p:spTree>
    <p:extLst>
      <p:ext uri="{BB962C8B-B14F-4D97-AF65-F5344CB8AC3E}">
        <p14:creationId xmlns:p14="http://schemas.microsoft.com/office/powerpoint/2010/main" val="2972939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Method</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引入光流信息控制</a:t>
            </a:r>
          </a:p>
        </p:txBody>
      </p:sp>
      <p:sp>
        <p:nvSpPr>
          <p:cNvPr id="4" name="文本框 3">
            <a:extLst>
              <a:ext uri="{FF2B5EF4-FFF2-40B4-BE49-F238E27FC236}">
                <a16:creationId xmlns:a16="http://schemas.microsoft.com/office/drawing/2014/main" id="{15318D53-6951-D69A-FBB9-F523D5FB0D5A}"/>
              </a:ext>
            </a:extLst>
          </p:cNvPr>
          <p:cNvSpPr txBox="1"/>
          <p:nvPr/>
        </p:nvSpPr>
        <p:spPr>
          <a:xfrm>
            <a:off x="1234751" y="907827"/>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b="1" dirty="0"/>
              <a:t>光流数据获取</a:t>
            </a:r>
            <a:endParaRPr lang="en-US" altLang="zh-CN" sz="3200" b="1" dirty="0"/>
          </a:p>
        </p:txBody>
      </p:sp>
      <p:sp>
        <p:nvSpPr>
          <p:cNvPr id="5" name="文本框 4">
            <a:extLst>
              <a:ext uri="{FF2B5EF4-FFF2-40B4-BE49-F238E27FC236}">
                <a16:creationId xmlns:a16="http://schemas.microsoft.com/office/drawing/2014/main" id="{F2583121-A584-0276-A7C7-721E208DC9D3}"/>
              </a:ext>
            </a:extLst>
          </p:cNvPr>
          <p:cNvSpPr txBox="1"/>
          <p:nvPr/>
        </p:nvSpPr>
        <p:spPr>
          <a:xfrm>
            <a:off x="1234751" y="1749728"/>
            <a:ext cx="9722498" cy="4662110"/>
          </a:xfrm>
          <a:prstGeom prst="rect">
            <a:avLst/>
          </a:prstGeom>
          <a:noFill/>
        </p:spPr>
        <p:txBody>
          <a:bodyPr wrap="square" rtlCol="0">
            <a:spAutoFit/>
          </a:bodyPr>
          <a:lstStyle/>
          <a:p>
            <a:pPr>
              <a:lnSpc>
                <a:spcPct val="150000"/>
              </a:lnSpc>
            </a:pPr>
            <a:r>
              <a:rPr lang="zh-CN" altLang="en-US" sz="2000" dirty="0"/>
              <a:t>为了有效建立已知图片（前导帧）与生成图片（后继帧）之间的关系，我们采取获取样本数据图片对之间的光流数据，并进一步生成光流图像的方式来完成这一目标。</a:t>
            </a:r>
            <a:r>
              <a:rPr lang="en-US" altLang="zh-CN" sz="2000" dirty="0"/>
              <a:t>RAFT</a:t>
            </a:r>
            <a:r>
              <a:rPr lang="zh-CN" altLang="en-US" sz="2000" dirty="0"/>
              <a:t>（</a:t>
            </a:r>
            <a:r>
              <a:rPr lang="en-US" altLang="zh-CN" sz="2000" dirty="0"/>
              <a:t>Recurrent All-Pairs Field Transforms</a:t>
            </a:r>
            <a:r>
              <a:rPr lang="zh-CN" altLang="en-US" sz="2000" dirty="0"/>
              <a:t>）是一种基于神经网络的光流估计算法，可以用来估计图像序列相邻帧之间的光流。</a:t>
            </a:r>
            <a:r>
              <a:rPr lang="en-US" altLang="zh-CN" sz="2000" dirty="0"/>
              <a:t>RAFT</a:t>
            </a:r>
            <a:r>
              <a:rPr lang="zh-CN" altLang="en-US" sz="2000" dirty="0"/>
              <a:t>使用一个具有六层的卷积神经网络来估计光流。该网络分别接受视频或动图中的前导帧和后继帧作为输入，随后输出一个光流场，表示两个输入帧之间的运动。在随后的过程中，我们通过获得的光流场来输出光流图。具体来说，光流图可以计算出每个像素在两个帧之间的运动向量，该向量的大小和方向表示了该像素在两个帧之间移动的距离和方向。输出的光流图使用颜色编码来可视化，通过颜色的不同显示每个像素的运动方向，并通过颜色的饱和度来体现每个像素的速度大小。</a:t>
            </a:r>
          </a:p>
        </p:txBody>
      </p:sp>
    </p:spTree>
    <p:extLst>
      <p:ext uri="{BB962C8B-B14F-4D97-AF65-F5344CB8AC3E}">
        <p14:creationId xmlns:p14="http://schemas.microsoft.com/office/powerpoint/2010/main" val="2548024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318D53-6951-D69A-FBB9-F523D5FB0D5A}"/>
              </a:ext>
            </a:extLst>
          </p:cNvPr>
          <p:cNvSpPr txBox="1"/>
          <p:nvPr/>
        </p:nvSpPr>
        <p:spPr>
          <a:xfrm>
            <a:off x="1234751" y="1262390"/>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b="1" dirty="0"/>
              <a:t>文字描述生成</a:t>
            </a:r>
            <a:endParaRPr lang="en-US" altLang="zh-CN" sz="3200" b="1" dirty="0"/>
          </a:p>
        </p:txBody>
      </p:sp>
      <p:sp>
        <p:nvSpPr>
          <p:cNvPr id="5" name="文本框 4">
            <a:extLst>
              <a:ext uri="{FF2B5EF4-FFF2-40B4-BE49-F238E27FC236}">
                <a16:creationId xmlns:a16="http://schemas.microsoft.com/office/drawing/2014/main" id="{F2583121-A584-0276-A7C7-721E208DC9D3}"/>
              </a:ext>
            </a:extLst>
          </p:cNvPr>
          <p:cNvSpPr txBox="1"/>
          <p:nvPr/>
        </p:nvSpPr>
        <p:spPr>
          <a:xfrm>
            <a:off x="1234751" y="2104291"/>
            <a:ext cx="9722498" cy="2815451"/>
          </a:xfrm>
          <a:prstGeom prst="rect">
            <a:avLst/>
          </a:prstGeom>
          <a:noFill/>
        </p:spPr>
        <p:txBody>
          <a:bodyPr wrap="square" rtlCol="0">
            <a:spAutoFit/>
          </a:bodyPr>
          <a:lstStyle/>
          <a:p>
            <a:pPr>
              <a:lnSpc>
                <a:spcPct val="150000"/>
              </a:lnSpc>
            </a:pPr>
            <a:r>
              <a:rPr lang="zh-CN" altLang="en-US" sz="2000" dirty="0"/>
              <a:t>在形成光流图的同时，我们还需要与图片内容相关的文字描述，作为</a:t>
            </a:r>
            <a:r>
              <a:rPr lang="en-US" altLang="zh-CN" sz="2000" dirty="0"/>
              <a:t>ControlNet</a:t>
            </a:r>
            <a:r>
              <a:rPr lang="zh-CN" altLang="en-US" sz="2000" dirty="0"/>
              <a:t>的控制信息。</a:t>
            </a:r>
            <a:r>
              <a:rPr lang="en-US" altLang="zh-CN" sz="2000" dirty="0"/>
              <a:t>CLIP</a:t>
            </a:r>
            <a:r>
              <a:rPr lang="zh-CN" altLang="en-US" sz="2000" dirty="0"/>
              <a:t>（</a:t>
            </a:r>
            <a:r>
              <a:rPr lang="en-US" altLang="zh-CN" sz="2000" dirty="0" err="1"/>
              <a:t>Contrastive~Language-Image~Pre-Training</a:t>
            </a:r>
            <a:r>
              <a:rPr lang="zh-CN" altLang="en-US" sz="2000" dirty="0"/>
              <a:t>）是一种基于图像和文本的联合训练模型，可以将图片和相关的文本描述联系起来。将源数据中的前导帧图像进行预处理后加载预训练的</a:t>
            </a:r>
            <a:r>
              <a:rPr lang="en-US" altLang="zh-CN" sz="2000" dirty="0"/>
              <a:t>CLIP</a:t>
            </a:r>
            <a:r>
              <a:rPr lang="zh-CN" altLang="en-US" sz="2000" dirty="0"/>
              <a:t>模型，输入图像并获取图像向量，指定描述图像的文本，将文本描述转换为词向量，并计算图像和文本向量之间的相似度，便可以方便地获得相关文字描述，用以指导</a:t>
            </a:r>
            <a:r>
              <a:rPr lang="en-US" altLang="zh-CN" sz="2000" dirty="0"/>
              <a:t>ControlNet</a:t>
            </a:r>
            <a:r>
              <a:rPr lang="zh-CN" altLang="en-US" sz="2000" dirty="0"/>
              <a:t>的生成。</a:t>
            </a:r>
          </a:p>
        </p:txBody>
      </p:sp>
      <p:sp>
        <p:nvSpPr>
          <p:cNvPr id="6" name="文本占位符 3">
            <a:extLst>
              <a:ext uri="{FF2B5EF4-FFF2-40B4-BE49-F238E27FC236}">
                <a16:creationId xmlns:a16="http://schemas.microsoft.com/office/drawing/2014/main" id="{FC6702AB-83E6-D770-0DF1-C8BA5835D863}"/>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Method</a:t>
            </a:r>
          </a:p>
        </p:txBody>
      </p:sp>
      <p:sp>
        <p:nvSpPr>
          <p:cNvPr id="7" name="文本占位符 4">
            <a:extLst>
              <a:ext uri="{FF2B5EF4-FFF2-40B4-BE49-F238E27FC236}">
                <a16:creationId xmlns:a16="http://schemas.microsoft.com/office/drawing/2014/main" id="{00E133B1-AD25-F674-9F01-A969119E9869}"/>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引入光流信息控制</a:t>
            </a:r>
          </a:p>
        </p:txBody>
      </p:sp>
    </p:spTree>
    <p:extLst>
      <p:ext uri="{BB962C8B-B14F-4D97-AF65-F5344CB8AC3E}">
        <p14:creationId xmlns:p14="http://schemas.microsoft.com/office/powerpoint/2010/main" val="3821271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B2A2BCB7-8B3C-F035-A9FD-18783F57D0B5}"/>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Method</a:t>
            </a:r>
          </a:p>
        </p:txBody>
      </p:sp>
      <p:sp>
        <p:nvSpPr>
          <p:cNvPr id="9" name="文本占位符 4">
            <a:extLst>
              <a:ext uri="{FF2B5EF4-FFF2-40B4-BE49-F238E27FC236}">
                <a16:creationId xmlns:a16="http://schemas.microsoft.com/office/drawing/2014/main" id="{6869E78C-0701-F60C-F2CE-A34D45F09349}"/>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引入光流信息控制</a:t>
            </a:r>
          </a:p>
        </p:txBody>
      </p:sp>
      <p:pic>
        <p:nvPicPr>
          <p:cNvPr id="11" name="图片 10">
            <a:extLst>
              <a:ext uri="{FF2B5EF4-FFF2-40B4-BE49-F238E27FC236}">
                <a16:creationId xmlns:a16="http://schemas.microsoft.com/office/drawing/2014/main" id="{8AD7954C-E5D9-E1CF-5BCF-EC448352B7F3}"/>
              </a:ext>
            </a:extLst>
          </p:cNvPr>
          <p:cNvPicPr>
            <a:picLocks noChangeAspect="1"/>
          </p:cNvPicPr>
          <p:nvPr/>
        </p:nvPicPr>
        <p:blipFill>
          <a:blip r:embed="rId2"/>
          <a:stretch>
            <a:fillRect/>
          </a:stretch>
        </p:blipFill>
        <p:spPr>
          <a:xfrm>
            <a:off x="3017653" y="274647"/>
            <a:ext cx="6636014" cy="6463432"/>
          </a:xfrm>
          <a:prstGeom prst="rect">
            <a:avLst/>
          </a:prstGeom>
        </p:spPr>
      </p:pic>
    </p:spTree>
    <p:extLst>
      <p:ext uri="{BB962C8B-B14F-4D97-AF65-F5344CB8AC3E}">
        <p14:creationId xmlns:p14="http://schemas.microsoft.com/office/powerpoint/2010/main" val="1998264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B2A2BCB7-8B3C-F035-A9FD-18783F57D0B5}"/>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Method</a:t>
            </a:r>
          </a:p>
        </p:txBody>
      </p:sp>
      <p:sp>
        <p:nvSpPr>
          <p:cNvPr id="9" name="文本占位符 4">
            <a:extLst>
              <a:ext uri="{FF2B5EF4-FFF2-40B4-BE49-F238E27FC236}">
                <a16:creationId xmlns:a16="http://schemas.microsoft.com/office/drawing/2014/main" id="{6869E78C-0701-F60C-F2CE-A34D45F09349}"/>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引入光流信息控制</a:t>
            </a:r>
          </a:p>
        </p:txBody>
      </p:sp>
      <p:sp>
        <p:nvSpPr>
          <p:cNvPr id="2" name="文本框 1">
            <a:extLst>
              <a:ext uri="{FF2B5EF4-FFF2-40B4-BE49-F238E27FC236}">
                <a16:creationId xmlns:a16="http://schemas.microsoft.com/office/drawing/2014/main" id="{A9B73745-F173-F05B-C087-F021618D2C06}"/>
              </a:ext>
            </a:extLst>
          </p:cNvPr>
          <p:cNvSpPr txBox="1"/>
          <p:nvPr/>
        </p:nvSpPr>
        <p:spPr>
          <a:xfrm>
            <a:off x="1234751" y="1262390"/>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3200" b="1" dirty="0" err="1"/>
              <a:t>StableDiffusion</a:t>
            </a:r>
            <a:r>
              <a:rPr lang="zh-CN" altLang="en-US" sz="3200" b="1" dirty="0"/>
              <a:t>的</a:t>
            </a:r>
            <a:r>
              <a:rPr lang="en-US" altLang="zh-CN" sz="3200" b="1" dirty="0"/>
              <a:t>ControlNet</a:t>
            </a:r>
            <a:r>
              <a:rPr lang="zh-CN" altLang="en-US" sz="3200" b="1" dirty="0"/>
              <a:t>改进</a:t>
            </a:r>
            <a:endParaRPr lang="en-US" altLang="zh-CN" sz="3200" b="1" dirty="0"/>
          </a:p>
        </p:txBody>
      </p:sp>
      <p:sp>
        <p:nvSpPr>
          <p:cNvPr id="3" name="文本框 2">
            <a:extLst>
              <a:ext uri="{FF2B5EF4-FFF2-40B4-BE49-F238E27FC236}">
                <a16:creationId xmlns:a16="http://schemas.microsoft.com/office/drawing/2014/main" id="{96076342-CA9E-B733-30B6-88C3909AE2B1}"/>
              </a:ext>
            </a:extLst>
          </p:cNvPr>
          <p:cNvSpPr txBox="1"/>
          <p:nvPr/>
        </p:nvSpPr>
        <p:spPr>
          <a:xfrm>
            <a:off x="1234751" y="2104291"/>
            <a:ext cx="9722498" cy="2815451"/>
          </a:xfrm>
          <a:prstGeom prst="rect">
            <a:avLst/>
          </a:prstGeom>
          <a:noFill/>
        </p:spPr>
        <p:txBody>
          <a:bodyPr wrap="square" rtlCol="0">
            <a:spAutoFit/>
          </a:bodyPr>
          <a:lstStyle/>
          <a:p>
            <a:pPr>
              <a:lnSpc>
                <a:spcPct val="150000"/>
              </a:lnSpc>
            </a:pPr>
            <a:r>
              <a:rPr lang="zh-CN" altLang="en-US" sz="2000" dirty="0"/>
              <a:t>我们将文字描述生成产生的控制文本作为输入，并在模型中添加相应的模块，以利用输入图像中的语义信息来生成更准确的图像。我们还将光流数据与输入图像一起提供给模型，可以帮助模型更好地理解视频中的运动信息，从而更好地预测后一帧图像中的动态变化。具体而言，光流数据可以告诉模型前一帧图像中的物体如何移动，并估计这些移动在后一帧图像中的位置。控制器可以利用这些信息来自适应地调整模型中的扩散速率和扩散时间等参数，最终使得生成的图片与提供的参数信息相符合。</a:t>
            </a:r>
          </a:p>
        </p:txBody>
      </p:sp>
    </p:spTree>
    <p:extLst>
      <p:ext uri="{BB962C8B-B14F-4D97-AF65-F5344CB8AC3E}">
        <p14:creationId xmlns:p14="http://schemas.microsoft.com/office/powerpoint/2010/main" val="577675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B2A2BCB7-8B3C-F035-A9FD-18783F57D0B5}"/>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Method</a:t>
            </a:r>
          </a:p>
        </p:txBody>
      </p:sp>
      <p:sp>
        <p:nvSpPr>
          <p:cNvPr id="9" name="文本占位符 4">
            <a:extLst>
              <a:ext uri="{FF2B5EF4-FFF2-40B4-BE49-F238E27FC236}">
                <a16:creationId xmlns:a16="http://schemas.microsoft.com/office/drawing/2014/main" id="{6869E78C-0701-F60C-F2CE-A34D45F09349}"/>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引入光流信息控制</a:t>
            </a:r>
          </a:p>
        </p:txBody>
      </p:sp>
      <p:sp>
        <p:nvSpPr>
          <p:cNvPr id="2" name="文本框 1">
            <a:extLst>
              <a:ext uri="{FF2B5EF4-FFF2-40B4-BE49-F238E27FC236}">
                <a16:creationId xmlns:a16="http://schemas.microsoft.com/office/drawing/2014/main" id="{A9B73745-F173-F05B-C087-F021618D2C06}"/>
              </a:ext>
            </a:extLst>
          </p:cNvPr>
          <p:cNvSpPr txBox="1"/>
          <p:nvPr/>
        </p:nvSpPr>
        <p:spPr>
          <a:xfrm>
            <a:off x="1234751" y="1262390"/>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b="1" dirty="0"/>
              <a:t>基于光流数据的局部图像生成</a:t>
            </a:r>
            <a:endParaRPr lang="en-US" altLang="zh-CN" sz="3200" b="1" dirty="0"/>
          </a:p>
        </p:txBody>
      </p:sp>
      <p:sp>
        <p:nvSpPr>
          <p:cNvPr id="3" name="文本框 2">
            <a:extLst>
              <a:ext uri="{FF2B5EF4-FFF2-40B4-BE49-F238E27FC236}">
                <a16:creationId xmlns:a16="http://schemas.microsoft.com/office/drawing/2014/main" id="{96076342-CA9E-B733-30B6-88C3909AE2B1}"/>
              </a:ext>
            </a:extLst>
          </p:cNvPr>
          <p:cNvSpPr txBox="1"/>
          <p:nvPr/>
        </p:nvSpPr>
        <p:spPr>
          <a:xfrm>
            <a:off x="1234751" y="2104291"/>
            <a:ext cx="9722498" cy="3738780"/>
          </a:xfrm>
          <a:prstGeom prst="rect">
            <a:avLst/>
          </a:prstGeom>
          <a:noFill/>
        </p:spPr>
        <p:txBody>
          <a:bodyPr wrap="square" rtlCol="0">
            <a:spAutoFit/>
          </a:bodyPr>
          <a:lstStyle/>
          <a:p>
            <a:pPr>
              <a:lnSpc>
                <a:spcPct val="150000"/>
              </a:lnSpc>
            </a:pPr>
            <a:r>
              <a:rPr lang="zh-CN" altLang="en-US" sz="2000" dirty="0"/>
              <a:t>我们利用先前获得的光流信息，可以进一步提升</a:t>
            </a:r>
            <a:r>
              <a:rPr lang="en-US" altLang="zh-CN" sz="2000" dirty="0"/>
              <a:t>ControlNet</a:t>
            </a:r>
            <a:r>
              <a:rPr lang="zh-CN" altLang="en-US" sz="2000" dirty="0"/>
              <a:t>引入光流信息控制预测后继帧生成的效果。可以注意到，现实中的视频总是高度连续的，即前后两帧之间变动的范围并不大。因此，对前后两帧间不甚运动的背景像素进行反复的重新训练则会消耗运算资源，并存在被错误重绘的风险。例如，在仅仅使用</a:t>
            </a:r>
            <a:r>
              <a:rPr lang="en-US" altLang="zh-CN" sz="2000" dirty="0"/>
              <a:t>ControlNet</a:t>
            </a:r>
            <a:r>
              <a:rPr lang="zh-CN" altLang="en-US" sz="2000" dirty="0"/>
              <a:t>指导</a:t>
            </a:r>
            <a:r>
              <a:rPr lang="en-US" altLang="zh-CN" sz="2000" dirty="0" err="1"/>
              <a:t>StableDiffusion</a:t>
            </a:r>
            <a:r>
              <a:rPr lang="zh-CN" altLang="en-US" sz="2000" dirty="0"/>
              <a:t>生成图片的过程中，</a:t>
            </a:r>
            <a:r>
              <a:rPr lang="en-US" altLang="zh-CN" sz="2000" dirty="0"/>
              <a:t>ControlNet</a:t>
            </a:r>
            <a:r>
              <a:rPr lang="zh-CN" altLang="en-US" sz="2000" dirty="0"/>
              <a:t>对于生成的图片仅仅只能施加部分影响，这将有可能导致控制效果不明显，进而丢失控制文本和光流图中所描述的部分细节。介于光流图能够描述像素运动的特性，我们将光流图中不参与前后帧移动的像素排除在图像生成的范围之外，藉此在一定程度上增强</a:t>
            </a:r>
            <a:r>
              <a:rPr lang="en-US" altLang="zh-CN" sz="2000" dirty="0" err="1"/>
              <a:t>StableDiffusion</a:t>
            </a:r>
            <a:r>
              <a:rPr lang="zh-CN" altLang="en-US" sz="2000" dirty="0"/>
              <a:t>的输出效果。</a:t>
            </a:r>
          </a:p>
        </p:txBody>
      </p:sp>
    </p:spTree>
    <p:extLst>
      <p:ext uri="{BB962C8B-B14F-4D97-AF65-F5344CB8AC3E}">
        <p14:creationId xmlns:p14="http://schemas.microsoft.com/office/powerpoint/2010/main" val="3712756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Dataset</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数据集准备</a:t>
            </a:r>
          </a:p>
        </p:txBody>
      </p:sp>
      <p:pic>
        <p:nvPicPr>
          <p:cNvPr id="5" name="图片 4">
            <a:extLst>
              <a:ext uri="{FF2B5EF4-FFF2-40B4-BE49-F238E27FC236}">
                <a16:creationId xmlns:a16="http://schemas.microsoft.com/office/drawing/2014/main" id="{807079B5-A513-A36F-F06A-D3ED2C9A4500}"/>
              </a:ext>
            </a:extLst>
          </p:cNvPr>
          <p:cNvPicPr>
            <a:picLocks noChangeAspect="1"/>
          </p:cNvPicPr>
          <p:nvPr/>
        </p:nvPicPr>
        <p:blipFill>
          <a:blip r:embed="rId3"/>
          <a:stretch>
            <a:fillRect/>
          </a:stretch>
        </p:blipFill>
        <p:spPr>
          <a:xfrm>
            <a:off x="1808908" y="3429000"/>
            <a:ext cx="2869417" cy="3022745"/>
          </a:xfrm>
          <a:prstGeom prst="rect">
            <a:avLst/>
          </a:prstGeom>
        </p:spPr>
      </p:pic>
      <p:pic>
        <p:nvPicPr>
          <p:cNvPr id="8" name="图片 7">
            <a:extLst>
              <a:ext uri="{FF2B5EF4-FFF2-40B4-BE49-F238E27FC236}">
                <a16:creationId xmlns:a16="http://schemas.microsoft.com/office/drawing/2014/main" id="{F617841C-4BFB-B695-4AD1-FCC216EC030C}"/>
              </a:ext>
            </a:extLst>
          </p:cNvPr>
          <p:cNvPicPr>
            <a:picLocks noChangeAspect="1"/>
          </p:cNvPicPr>
          <p:nvPr/>
        </p:nvPicPr>
        <p:blipFill>
          <a:blip r:embed="rId4"/>
          <a:stretch>
            <a:fillRect/>
          </a:stretch>
        </p:blipFill>
        <p:spPr>
          <a:xfrm>
            <a:off x="6044982" y="3754088"/>
            <a:ext cx="4515154" cy="2118064"/>
          </a:xfrm>
          <a:prstGeom prst="rect">
            <a:avLst/>
          </a:prstGeom>
        </p:spPr>
      </p:pic>
      <p:sp>
        <p:nvSpPr>
          <p:cNvPr id="9" name="文本框 8">
            <a:extLst>
              <a:ext uri="{FF2B5EF4-FFF2-40B4-BE49-F238E27FC236}">
                <a16:creationId xmlns:a16="http://schemas.microsoft.com/office/drawing/2014/main" id="{3E8AF665-0380-1994-1C76-051E943555AF}"/>
              </a:ext>
            </a:extLst>
          </p:cNvPr>
          <p:cNvSpPr txBox="1"/>
          <p:nvPr/>
        </p:nvSpPr>
        <p:spPr>
          <a:xfrm>
            <a:off x="6960780" y="5872152"/>
            <a:ext cx="2025947" cy="369332"/>
          </a:xfrm>
          <a:prstGeom prst="rect">
            <a:avLst/>
          </a:prstGeom>
          <a:noFill/>
        </p:spPr>
        <p:txBody>
          <a:bodyPr wrap="square" rtlCol="0">
            <a:spAutoFit/>
          </a:bodyPr>
          <a:lstStyle/>
          <a:p>
            <a:r>
              <a:rPr lang="en-US" altLang="zh-CN" b="0" i="0" dirty="0" err="1">
                <a:effectLst/>
                <a:latin typeface="Courier New" panose="02070309020205020404" pitchFamily="49" charset="0"/>
              </a:rPr>
              <a:t>metadata.json</a:t>
            </a:r>
            <a:endParaRPr lang="zh-CN" altLang="en-US" dirty="0"/>
          </a:p>
        </p:txBody>
      </p:sp>
      <p:sp>
        <p:nvSpPr>
          <p:cNvPr id="4" name="文本框 3">
            <a:extLst>
              <a:ext uri="{FF2B5EF4-FFF2-40B4-BE49-F238E27FC236}">
                <a16:creationId xmlns:a16="http://schemas.microsoft.com/office/drawing/2014/main" id="{D446C6D8-7A46-DD3A-370E-F9F280D96445}"/>
              </a:ext>
            </a:extLst>
          </p:cNvPr>
          <p:cNvSpPr txBox="1"/>
          <p:nvPr/>
        </p:nvSpPr>
        <p:spPr>
          <a:xfrm>
            <a:off x="1234680" y="1384983"/>
            <a:ext cx="9722498" cy="1892121"/>
          </a:xfrm>
          <a:prstGeom prst="rect">
            <a:avLst/>
          </a:prstGeom>
          <a:noFill/>
        </p:spPr>
        <p:txBody>
          <a:bodyPr wrap="square" rtlCol="0">
            <a:spAutoFit/>
          </a:bodyPr>
          <a:lstStyle/>
          <a:p>
            <a:pPr>
              <a:lnSpc>
                <a:spcPct val="150000"/>
              </a:lnSpc>
            </a:pPr>
            <a:r>
              <a:rPr lang="zh-CN" altLang="en-US" sz="2000" dirty="0"/>
              <a:t>为了满足我们的客制化需求，我们需要制作新的数据集。为了确保 </a:t>
            </a:r>
            <a:r>
              <a:rPr lang="en-US" altLang="zh-CN" sz="2000" dirty="0"/>
              <a:t>Control Net </a:t>
            </a:r>
            <a:r>
              <a:rPr lang="zh-CN" altLang="en-US" sz="2000" dirty="0"/>
              <a:t>能学习到控制文本和光流信息对 </a:t>
            </a:r>
            <a:r>
              <a:rPr lang="en-US" altLang="zh-CN" sz="2000" dirty="0"/>
              <a:t>Stable Diffusion Model </a:t>
            </a:r>
            <a:r>
              <a:rPr lang="zh-CN" altLang="en-US" sz="2000" dirty="0"/>
              <a:t>进行指导，我们考虑将数据集的一个单元设计为</a:t>
            </a:r>
            <a:r>
              <a:rPr lang="zh-CN" altLang="en-US" sz="2000" b="1" dirty="0"/>
              <a:t>“前导帧”，“后继帧”，</a:t>
            </a:r>
            <a:r>
              <a:rPr lang="en-US" altLang="zh-CN" sz="2000" b="1" dirty="0"/>
              <a:t> </a:t>
            </a:r>
            <a:r>
              <a:rPr lang="zh-CN" altLang="en-US" sz="2000" b="1" dirty="0"/>
              <a:t>“两者之间的光流”</a:t>
            </a:r>
            <a:r>
              <a:rPr lang="en-US" altLang="zh-CN" sz="2000" b="1" dirty="0"/>
              <a:t> </a:t>
            </a:r>
            <a:r>
              <a:rPr lang="zh-CN" altLang="en-US" sz="2000" dirty="0"/>
              <a:t>以及一个</a:t>
            </a:r>
            <a:r>
              <a:rPr lang="zh-CN" altLang="en-US" sz="2000" b="1" dirty="0"/>
              <a:t>描述性的</a:t>
            </a:r>
            <a:r>
              <a:rPr lang="en-US" altLang="zh-CN" sz="2000" b="1" dirty="0" err="1"/>
              <a:t>Json</a:t>
            </a:r>
            <a:r>
              <a:rPr lang="zh-CN" altLang="en-US" sz="2000" b="1" dirty="0"/>
              <a:t>文件</a:t>
            </a:r>
            <a:r>
              <a:rPr lang="zh-CN" altLang="en-US" sz="2000" dirty="0"/>
              <a:t>，且不划分训练和测试集。结构如下：</a:t>
            </a:r>
          </a:p>
        </p:txBody>
      </p:sp>
    </p:spTree>
    <p:extLst>
      <p:ext uri="{BB962C8B-B14F-4D97-AF65-F5344CB8AC3E}">
        <p14:creationId xmlns:p14="http://schemas.microsoft.com/office/powerpoint/2010/main" val="2053743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Dataset</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数据集准备</a:t>
            </a:r>
          </a:p>
        </p:txBody>
      </p:sp>
      <p:sp>
        <p:nvSpPr>
          <p:cNvPr id="6" name="文本框 5">
            <a:extLst>
              <a:ext uri="{FF2B5EF4-FFF2-40B4-BE49-F238E27FC236}">
                <a16:creationId xmlns:a16="http://schemas.microsoft.com/office/drawing/2014/main" id="{735EB4C3-651B-B203-982E-90F3A8C8C749}"/>
              </a:ext>
            </a:extLst>
          </p:cNvPr>
          <p:cNvSpPr txBox="1"/>
          <p:nvPr/>
        </p:nvSpPr>
        <p:spPr>
          <a:xfrm>
            <a:off x="1459193" y="1044709"/>
            <a:ext cx="9606642" cy="3738780"/>
          </a:xfrm>
          <a:prstGeom prst="rect">
            <a:avLst/>
          </a:prstGeom>
          <a:noFill/>
        </p:spPr>
        <p:txBody>
          <a:bodyPr wrap="square" rtlCol="0">
            <a:spAutoFit/>
          </a:bodyPr>
          <a:lstStyle/>
          <a:p>
            <a:pPr>
              <a:lnSpc>
                <a:spcPct val="150000"/>
              </a:lnSpc>
            </a:pPr>
            <a:r>
              <a:rPr lang="zh-CN" altLang="en-US" sz="2000" dirty="0">
                <a:latin typeface="Courier New" panose="02070309020205020404" pitchFamily="49" charset="0"/>
              </a:rPr>
              <a:t>对于互联网上的数据，我们经过如下处理将其转换为可用的数据集：</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从</a:t>
            </a:r>
            <a:r>
              <a:rPr lang="en-US" altLang="zh-CN" sz="2000" dirty="0" err="1">
                <a:latin typeface="Courier New" panose="02070309020205020404" pitchFamily="49" charset="0"/>
              </a:rPr>
              <a:t>giphy</a:t>
            </a:r>
            <a:r>
              <a:rPr lang="zh-CN" altLang="en-US" sz="2000" dirty="0">
                <a:latin typeface="Courier New" panose="02070309020205020404" pitchFamily="49" charset="0"/>
              </a:rPr>
              <a:t>网站多线程下载动画</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使用</a:t>
            </a:r>
            <a:r>
              <a:rPr lang="en-US" altLang="zh-CN" sz="2000" dirty="0" err="1">
                <a:latin typeface="Courier New" panose="02070309020205020404" pitchFamily="49" charset="0"/>
              </a:rPr>
              <a:t>ffmpeg</a:t>
            </a:r>
            <a:r>
              <a:rPr lang="zh-CN" altLang="en-US" sz="2000" dirty="0">
                <a:latin typeface="Courier New" panose="02070309020205020404" pitchFamily="49" charset="0"/>
              </a:rPr>
              <a:t>抽取相邻帧</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使用</a:t>
            </a:r>
            <a:r>
              <a:rPr lang="en-US" altLang="zh-CN" sz="2000" dirty="0">
                <a:latin typeface="Courier New" panose="02070309020205020404" pitchFamily="49" charset="0"/>
              </a:rPr>
              <a:t>RAFT</a:t>
            </a:r>
            <a:r>
              <a:rPr lang="zh-CN" altLang="en-US" sz="2000" dirty="0">
                <a:latin typeface="Courier New" panose="02070309020205020404" pitchFamily="49" charset="0"/>
              </a:rPr>
              <a:t>抽取光流，形成“</a:t>
            </a:r>
            <a:r>
              <a:rPr lang="zh-CN" altLang="en-US" sz="2000" b="0" i="0" dirty="0">
                <a:effectLst/>
                <a:latin typeface="Courier New" panose="02070309020205020404" pitchFamily="49" charset="0"/>
              </a:rPr>
              <a:t>前导帧</a:t>
            </a:r>
            <a:r>
              <a:rPr lang="en-US" altLang="zh-CN" sz="2000" b="0" i="0" dirty="0">
                <a:effectLst/>
                <a:latin typeface="Times New Roman" panose="02020603050405020304" pitchFamily="18" charset="0"/>
              </a:rPr>
              <a:t>- </a:t>
            </a:r>
            <a:r>
              <a:rPr lang="zh-CN" altLang="en-US" sz="2000" b="0" i="0" dirty="0">
                <a:effectLst/>
                <a:latin typeface="Courier New" panose="02070309020205020404" pitchFamily="49" charset="0"/>
              </a:rPr>
              <a:t>光流</a:t>
            </a:r>
            <a:r>
              <a:rPr lang="en-US" altLang="zh-CN" sz="2000" b="0" i="0" dirty="0">
                <a:effectLst/>
                <a:latin typeface="Courier New" panose="02070309020205020404" pitchFamily="49" charset="0"/>
              </a:rPr>
              <a:t>-</a:t>
            </a:r>
            <a:r>
              <a:rPr lang="zh-CN" altLang="en-US" sz="2000" b="0" i="0" dirty="0">
                <a:effectLst/>
                <a:latin typeface="Courier New" panose="02070309020205020404" pitchFamily="49" charset="0"/>
              </a:rPr>
              <a:t>后继帧</a:t>
            </a:r>
            <a:r>
              <a:rPr lang="zh-CN" altLang="en-US" sz="2000" dirty="0">
                <a:latin typeface="Courier New" panose="02070309020205020404" pitchFamily="49" charset="0"/>
              </a:rPr>
              <a:t>”的初始数据集</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使用</a:t>
            </a:r>
            <a:r>
              <a:rPr lang="en-US" altLang="zh-CN" sz="2000" b="1" dirty="0">
                <a:latin typeface="Courier New" panose="02070309020205020404" pitchFamily="49" charset="0"/>
              </a:rPr>
              <a:t>CLIP</a:t>
            </a:r>
            <a:r>
              <a:rPr lang="zh-CN" altLang="en-US" sz="2000" dirty="0">
                <a:latin typeface="Courier New" panose="02070309020205020404" pitchFamily="49" charset="0"/>
              </a:rPr>
              <a:t>对图片内容生成文字提示</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数据完整性校验</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重组并编号，形成最终数据集</a:t>
            </a:r>
            <a:endParaRPr lang="en-US" altLang="zh-CN" sz="2000" dirty="0">
              <a:latin typeface="Courier New" panose="02070309020205020404" pitchFamily="49" charset="0"/>
            </a:endParaRPr>
          </a:p>
          <a:p>
            <a:pPr>
              <a:lnSpc>
                <a:spcPct val="150000"/>
              </a:lnSpc>
            </a:pPr>
            <a:endParaRPr lang="zh-CN" altLang="en-US" sz="2000" dirty="0"/>
          </a:p>
        </p:txBody>
      </p:sp>
      <p:sp>
        <p:nvSpPr>
          <p:cNvPr id="4" name="文本框 3">
            <a:extLst>
              <a:ext uri="{FF2B5EF4-FFF2-40B4-BE49-F238E27FC236}">
                <a16:creationId xmlns:a16="http://schemas.microsoft.com/office/drawing/2014/main" id="{C4DB4581-D8A1-D854-416A-760001D38626}"/>
              </a:ext>
            </a:extLst>
          </p:cNvPr>
          <p:cNvSpPr txBox="1"/>
          <p:nvPr/>
        </p:nvSpPr>
        <p:spPr>
          <a:xfrm>
            <a:off x="1459193" y="4444577"/>
            <a:ext cx="10289784" cy="1900520"/>
          </a:xfrm>
          <a:prstGeom prst="rect">
            <a:avLst/>
          </a:prstGeom>
          <a:noFill/>
        </p:spPr>
        <p:txBody>
          <a:bodyPr wrap="square" rtlCol="0">
            <a:spAutoFit/>
          </a:bodyPr>
          <a:lstStyle/>
          <a:p>
            <a:pPr>
              <a:lnSpc>
                <a:spcPct val="150000"/>
              </a:lnSpc>
            </a:pPr>
            <a:r>
              <a:rPr lang="zh-CN" altLang="en-US" sz="2000" b="1" dirty="0">
                <a:latin typeface="Courier New" panose="02070309020205020404" pitchFamily="49" charset="0"/>
              </a:rPr>
              <a:t>尺寸要求</a:t>
            </a:r>
            <a:r>
              <a:rPr lang="zh-CN" altLang="en-US" sz="2000" dirty="0">
                <a:latin typeface="Courier New" panose="02070309020205020404" pitchFamily="49" charset="0"/>
              </a:rPr>
              <a:t>：对于每张提取的图片，尺寸统一处理为</a:t>
            </a:r>
            <a:r>
              <a:rPr lang="en-US" altLang="zh-CN" sz="2000" dirty="0">
                <a:latin typeface="Courier New" panose="02070309020205020404" pitchFamily="49" charset="0"/>
              </a:rPr>
              <a:t>256x256</a:t>
            </a:r>
            <a:r>
              <a:rPr lang="zh-CN" altLang="en-US" sz="2000" dirty="0">
                <a:latin typeface="Courier New" panose="02070309020205020404" pitchFamily="49" charset="0"/>
              </a:rPr>
              <a:t>，对于不符合规格的图片，我们先按照比例对图片进行缩放，使得其最短边与目标尺寸匹配，随后对多余长边部分进行剪裁，最终得到符合规范的图片；</a:t>
            </a:r>
            <a:endParaRPr lang="en-US" altLang="zh-CN" sz="2000" dirty="0">
              <a:latin typeface="Courier New" panose="02070309020205020404" pitchFamily="49" charset="0"/>
            </a:endParaRPr>
          </a:p>
          <a:p>
            <a:pPr>
              <a:lnSpc>
                <a:spcPct val="150000"/>
              </a:lnSpc>
            </a:pPr>
            <a:r>
              <a:rPr lang="zh-CN" altLang="en-US" sz="2000" b="1" dirty="0">
                <a:latin typeface="Courier New" panose="02070309020205020404" pitchFamily="49" charset="0"/>
              </a:rPr>
              <a:t>存储格式要求</a:t>
            </a:r>
            <a:r>
              <a:rPr lang="zh-CN" altLang="en-US" sz="2000" dirty="0">
                <a:latin typeface="Courier New" panose="02070309020205020404" pitchFamily="49" charset="0"/>
              </a:rPr>
              <a:t>：所有图片均保存为</a:t>
            </a:r>
            <a:r>
              <a:rPr lang="en-US" altLang="zh-CN" sz="2000" dirty="0">
                <a:latin typeface="Courier New" panose="02070309020205020404" pitchFamily="49" charset="0"/>
              </a:rPr>
              <a:t>jpg</a:t>
            </a:r>
            <a:r>
              <a:rPr lang="zh-CN" altLang="en-US" sz="2000" dirty="0">
                <a:latin typeface="Courier New" panose="02070309020205020404" pitchFamily="49" charset="0"/>
              </a:rPr>
              <a:t>格式，计算出的光流数据也同时保存为</a:t>
            </a:r>
            <a:r>
              <a:rPr lang="en-US" altLang="zh-CN" sz="2000" dirty="0">
                <a:latin typeface="Courier New" panose="02070309020205020404" pitchFamily="49" charset="0"/>
              </a:rPr>
              <a:t>jpg</a:t>
            </a:r>
            <a:r>
              <a:rPr lang="zh-CN" altLang="en-US" sz="2000" dirty="0">
                <a:latin typeface="Courier New" panose="02070309020205020404" pitchFamily="49" charset="0"/>
              </a:rPr>
              <a:t>格式。</a:t>
            </a:r>
            <a:endParaRPr lang="zh-CN" altLang="en-US" sz="2000" dirty="0"/>
          </a:p>
        </p:txBody>
      </p:sp>
    </p:spTree>
    <p:extLst>
      <p:ext uri="{BB962C8B-B14F-4D97-AF65-F5344CB8AC3E}">
        <p14:creationId xmlns:p14="http://schemas.microsoft.com/office/powerpoint/2010/main" val="1386027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Dataset</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数据集准备</a:t>
            </a:r>
          </a:p>
        </p:txBody>
      </p:sp>
      <p:pic>
        <p:nvPicPr>
          <p:cNvPr id="7" name="图片 6">
            <a:extLst>
              <a:ext uri="{FF2B5EF4-FFF2-40B4-BE49-F238E27FC236}">
                <a16:creationId xmlns:a16="http://schemas.microsoft.com/office/drawing/2014/main" id="{5D09D8ED-B87C-A6E6-DCBC-06B6B29F2365}"/>
              </a:ext>
            </a:extLst>
          </p:cNvPr>
          <p:cNvPicPr>
            <a:picLocks noChangeAspect="1"/>
          </p:cNvPicPr>
          <p:nvPr/>
        </p:nvPicPr>
        <p:blipFill>
          <a:blip r:embed="rId3"/>
          <a:stretch>
            <a:fillRect/>
          </a:stretch>
        </p:blipFill>
        <p:spPr>
          <a:xfrm>
            <a:off x="737831" y="1196548"/>
            <a:ext cx="5338915" cy="2525268"/>
          </a:xfrm>
          <a:prstGeom prst="rect">
            <a:avLst/>
          </a:prstGeom>
        </p:spPr>
      </p:pic>
      <p:pic>
        <p:nvPicPr>
          <p:cNvPr id="11" name="图片 10">
            <a:extLst>
              <a:ext uri="{FF2B5EF4-FFF2-40B4-BE49-F238E27FC236}">
                <a16:creationId xmlns:a16="http://schemas.microsoft.com/office/drawing/2014/main" id="{10BB0931-9A10-E7F4-CC32-ECF0B6430D7A}"/>
              </a:ext>
            </a:extLst>
          </p:cNvPr>
          <p:cNvPicPr>
            <a:picLocks noChangeAspect="1"/>
          </p:cNvPicPr>
          <p:nvPr/>
        </p:nvPicPr>
        <p:blipFill>
          <a:blip r:embed="rId4"/>
          <a:stretch>
            <a:fillRect/>
          </a:stretch>
        </p:blipFill>
        <p:spPr>
          <a:xfrm>
            <a:off x="6255497" y="1364347"/>
            <a:ext cx="5547727" cy="2200542"/>
          </a:xfrm>
          <a:prstGeom prst="rect">
            <a:avLst/>
          </a:prstGeom>
        </p:spPr>
      </p:pic>
      <p:pic>
        <p:nvPicPr>
          <p:cNvPr id="13" name="图片 12">
            <a:extLst>
              <a:ext uri="{FF2B5EF4-FFF2-40B4-BE49-F238E27FC236}">
                <a16:creationId xmlns:a16="http://schemas.microsoft.com/office/drawing/2014/main" id="{6E60F7D4-4F45-CCDB-81D8-170931045E55}"/>
              </a:ext>
            </a:extLst>
          </p:cNvPr>
          <p:cNvPicPr>
            <a:picLocks noChangeAspect="1"/>
          </p:cNvPicPr>
          <p:nvPr/>
        </p:nvPicPr>
        <p:blipFill>
          <a:blip r:embed="rId5"/>
          <a:stretch>
            <a:fillRect/>
          </a:stretch>
        </p:blipFill>
        <p:spPr>
          <a:xfrm>
            <a:off x="625863" y="3900196"/>
            <a:ext cx="5450884" cy="2531523"/>
          </a:xfrm>
          <a:prstGeom prst="rect">
            <a:avLst/>
          </a:prstGeom>
        </p:spPr>
      </p:pic>
      <p:pic>
        <p:nvPicPr>
          <p:cNvPr id="15" name="图片 14">
            <a:extLst>
              <a:ext uri="{FF2B5EF4-FFF2-40B4-BE49-F238E27FC236}">
                <a16:creationId xmlns:a16="http://schemas.microsoft.com/office/drawing/2014/main" id="{2A9FD76F-254A-792D-0ECC-E83568EEAA22}"/>
              </a:ext>
            </a:extLst>
          </p:cNvPr>
          <p:cNvPicPr>
            <a:picLocks noChangeAspect="1"/>
          </p:cNvPicPr>
          <p:nvPr/>
        </p:nvPicPr>
        <p:blipFill>
          <a:blip r:embed="rId6"/>
          <a:stretch>
            <a:fillRect/>
          </a:stretch>
        </p:blipFill>
        <p:spPr>
          <a:xfrm>
            <a:off x="6105337" y="4191522"/>
            <a:ext cx="6086663" cy="1945070"/>
          </a:xfrm>
          <a:prstGeom prst="rect">
            <a:avLst/>
          </a:prstGeom>
        </p:spPr>
      </p:pic>
    </p:spTree>
    <p:extLst>
      <p:ext uri="{BB962C8B-B14F-4D97-AF65-F5344CB8AC3E}">
        <p14:creationId xmlns:p14="http://schemas.microsoft.com/office/powerpoint/2010/main" val="893788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4926891E-8A48-12FC-D8DA-08023913DE6A}"/>
              </a:ext>
            </a:extLst>
          </p:cNvPr>
          <p:cNvGrpSpPr/>
          <p:nvPr/>
        </p:nvGrpSpPr>
        <p:grpSpPr>
          <a:xfrm>
            <a:off x="7061846" y="2247294"/>
            <a:ext cx="2835670" cy="1210368"/>
            <a:chOff x="817928" y="2521258"/>
            <a:chExt cx="2835670" cy="1210368"/>
          </a:xfrm>
        </p:grpSpPr>
        <p:sp>
          <p:nvSpPr>
            <p:cNvPr id="24" name="矩形 23">
              <a:extLst>
                <a:ext uri="{FF2B5EF4-FFF2-40B4-BE49-F238E27FC236}">
                  <a16:creationId xmlns:a16="http://schemas.microsoft.com/office/drawing/2014/main" id="{3619904F-5D36-A5D2-ACDF-FCCA1BB09595}"/>
                </a:ext>
              </a:extLst>
            </p:cNvPr>
            <p:cNvSpPr/>
            <p:nvPr/>
          </p:nvSpPr>
          <p:spPr>
            <a:xfrm>
              <a:off x="817928" y="2521258"/>
              <a:ext cx="2835669" cy="76873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4000" b="1" dirty="0">
                  <a:latin typeface="思源黑体 CN" panose="020B0500000000000000" pitchFamily="34" charset="-122"/>
                  <a:ea typeface="思源黑体 CN" panose="020B0500000000000000" pitchFamily="34" charset="-122"/>
                </a:rPr>
                <a:t>实验内容</a:t>
              </a:r>
            </a:p>
          </p:txBody>
        </p:sp>
        <p:sp>
          <p:nvSpPr>
            <p:cNvPr id="25" name="文本框 6">
              <a:extLst>
                <a:ext uri="{FF2B5EF4-FFF2-40B4-BE49-F238E27FC236}">
                  <a16:creationId xmlns:a16="http://schemas.microsoft.com/office/drawing/2014/main" id="{64844FA9-AD10-DB33-D0C4-0A8C166034C0}"/>
                </a:ext>
              </a:extLst>
            </p:cNvPr>
            <p:cNvSpPr txBox="1"/>
            <p:nvPr/>
          </p:nvSpPr>
          <p:spPr>
            <a:xfrm>
              <a:off x="817929" y="3283481"/>
              <a:ext cx="2835669"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00" i="0" u="none" strike="noStrike" kern="1200" cap="none" spc="0" normalizeH="0" baseline="0" noProof="0" dirty="0">
                  <a:ln>
                    <a:noFill/>
                  </a:ln>
                  <a:solidFill>
                    <a:schemeClr val="tx1"/>
                  </a:solidFill>
                  <a:effectLst/>
                  <a:uLnTx/>
                  <a:uFillTx/>
                  <a:latin typeface="微软雅黑"/>
                  <a:ea typeface="微软雅黑"/>
                  <a:cs typeface="+mn-cs"/>
                </a:rPr>
                <a:t>Experiment content</a:t>
              </a:r>
            </a:p>
          </p:txBody>
        </p:sp>
        <p:cxnSp>
          <p:nvCxnSpPr>
            <p:cNvPr id="26" name="直接连接符 25">
              <a:extLst>
                <a:ext uri="{FF2B5EF4-FFF2-40B4-BE49-F238E27FC236}">
                  <a16:creationId xmlns:a16="http://schemas.microsoft.com/office/drawing/2014/main" id="{7DE14EC5-0748-AA9F-C0E7-A9246F9C1F89}"/>
                </a:ext>
              </a:extLst>
            </p:cNvPr>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5DCFB825-6704-0191-C3EB-4B779AF2EEFB}"/>
              </a:ext>
            </a:extLst>
          </p:cNvPr>
          <p:cNvGrpSpPr/>
          <p:nvPr/>
        </p:nvGrpSpPr>
        <p:grpSpPr>
          <a:xfrm>
            <a:off x="0" y="3736456"/>
            <a:ext cx="12192000" cy="874250"/>
            <a:chOff x="-13448" y="3662361"/>
            <a:chExt cx="9157448" cy="874250"/>
          </a:xfrm>
        </p:grpSpPr>
        <p:sp>
          <p:nvSpPr>
            <p:cNvPr id="21" name="任意多边形 13">
              <a:extLst>
                <a:ext uri="{FF2B5EF4-FFF2-40B4-BE49-F238E27FC236}">
                  <a16:creationId xmlns:a16="http://schemas.microsoft.com/office/drawing/2014/main" id="{5AAD072B-ED0F-8A87-295E-24FEA83931B0}"/>
                </a:ext>
              </a:extLst>
            </p:cNvPr>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2" name="任意多边形 14">
              <a:extLst>
                <a:ext uri="{FF2B5EF4-FFF2-40B4-BE49-F238E27FC236}">
                  <a16:creationId xmlns:a16="http://schemas.microsoft.com/office/drawing/2014/main" id="{105C87B3-DEAA-09AD-6976-CF004CF33CA2}"/>
                </a:ext>
              </a:extLst>
            </p:cNvPr>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3" name="任意多边形 15">
              <a:extLst>
                <a:ext uri="{FF2B5EF4-FFF2-40B4-BE49-F238E27FC236}">
                  <a16:creationId xmlns:a16="http://schemas.microsoft.com/office/drawing/2014/main" id="{EEB5A6CF-7790-F8BA-0564-45E2AB99CCBB}"/>
                </a:ext>
              </a:extLst>
            </p:cNvPr>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extLst>
      <p:ext uri="{BB962C8B-B14F-4D97-AF65-F5344CB8AC3E}">
        <p14:creationId xmlns:p14="http://schemas.microsoft.com/office/powerpoint/2010/main" val="1477173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Experiment content</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训练</a:t>
            </a: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网络</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15D4F1DF-8A98-F1A2-5BAD-4913E7874C66}"/>
              </a:ext>
            </a:extLst>
          </p:cNvPr>
          <p:cNvSpPr txBox="1"/>
          <p:nvPr/>
        </p:nvSpPr>
        <p:spPr>
          <a:xfrm>
            <a:off x="1234751" y="1044709"/>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b="1" dirty="0"/>
              <a:t>训练</a:t>
            </a:r>
            <a:r>
              <a:rPr lang="en-US" altLang="zh-CN" sz="3200" b="1" dirty="0"/>
              <a:t>ControlNet</a:t>
            </a:r>
            <a:r>
              <a:rPr lang="zh-CN" altLang="en-US" sz="3200" b="1" dirty="0"/>
              <a:t>网络</a:t>
            </a:r>
            <a:endParaRPr lang="en-US" altLang="zh-CN" sz="3200" b="1" dirty="0"/>
          </a:p>
        </p:txBody>
      </p:sp>
      <p:sp>
        <p:nvSpPr>
          <p:cNvPr id="7" name="文本框 6">
            <a:extLst>
              <a:ext uri="{FF2B5EF4-FFF2-40B4-BE49-F238E27FC236}">
                <a16:creationId xmlns:a16="http://schemas.microsoft.com/office/drawing/2014/main" id="{EF9B45DB-D79B-B4B1-290D-F246D19431E2}"/>
              </a:ext>
            </a:extLst>
          </p:cNvPr>
          <p:cNvSpPr txBox="1"/>
          <p:nvPr/>
        </p:nvSpPr>
        <p:spPr>
          <a:xfrm>
            <a:off x="1234751" y="1886610"/>
            <a:ext cx="9722498" cy="4200445"/>
          </a:xfrm>
          <a:prstGeom prst="rect">
            <a:avLst/>
          </a:prstGeom>
          <a:noFill/>
        </p:spPr>
        <p:txBody>
          <a:bodyPr wrap="square" rtlCol="0">
            <a:spAutoFit/>
          </a:bodyPr>
          <a:lstStyle/>
          <a:p>
            <a:pPr>
              <a:lnSpc>
                <a:spcPct val="150000"/>
              </a:lnSpc>
            </a:pPr>
            <a:r>
              <a:rPr lang="zh-CN" altLang="en-US" sz="2000" dirty="0"/>
              <a:t>我们使用</a:t>
            </a:r>
            <a:r>
              <a:rPr lang="en-US" altLang="zh-CN" sz="2000" dirty="0"/>
              <a:t>1</a:t>
            </a:r>
            <a:r>
              <a:rPr lang="zh-CN" altLang="en-US" sz="2000" dirty="0"/>
              <a:t>块</a:t>
            </a:r>
            <a:r>
              <a:rPr lang="en-US" altLang="zh-CN" sz="2000" dirty="0"/>
              <a:t>NVIDIA RTX3090 GPU</a:t>
            </a:r>
            <a:r>
              <a:rPr lang="zh-CN" altLang="en-US" sz="2000" dirty="0"/>
              <a:t>对自建数据集中的数据训练了</a:t>
            </a:r>
            <a:r>
              <a:rPr lang="en-US" altLang="zh-CN" sz="2000" dirty="0"/>
              <a:t>33 epoch</a:t>
            </a:r>
            <a:r>
              <a:rPr lang="zh-CN" altLang="en-US" sz="2000" dirty="0"/>
              <a:t>， </a:t>
            </a:r>
            <a:r>
              <a:rPr lang="en-US" altLang="zh-CN" sz="2000" dirty="0" err="1"/>
              <a:t>batch_size</a:t>
            </a:r>
            <a:r>
              <a:rPr lang="zh-CN" altLang="en-US" sz="2000" dirty="0"/>
              <a:t>大小设置为</a:t>
            </a:r>
            <a:r>
              <a:rPr lang="en-US" altLang="zh-CN" sz="2000" dirty="0"/>
              <a:t>4</a:t>
            </a:r>
            <a:r>
              <a:rPr lang="zh-CN" altLang="en-US" sz="2000" dirty="0"/>
              <a:t>， 学习率为</a:t>
            </a:r>
            <a:r>
              <a:rPr lang="en-US" altLang="zh-CN" sz="2000" dirty="0"/>
              <a:t>1e-5</a:t>
            </a:r>
            <a:r>
              <a:rPr lang="zh-CN" altLang="en-US" sz="2000" dirty="0"/>
              <a:t>。对于训练输入，我们设想了以下三种方法。</a:t>
            </a:r>
            <a:endParaRPr lang="en-US" altLang="zh-CN" sz="2000" dirty="0"/>
          </a:p>
          <a:p>
            <a:pPr marL="457200" indent="-457200">
              <a:lnSpc>
                <a:spcPct val="150000"/>
              </a:lnSpc>
              <a:buFont typeface="+mj-lt"/>
              <a:buAutoNum type="arabicPeriod"/>
            </a:pPr>
            <a:r>
              <a:rPr lang="zh-CN" altLang="en-US" sz="2000" dirty="0"/>
              <a:t>将光流图以马赛克的形式</a:t>
            </a:r>
            <a:r>
              <a:rPr lang="en-US" altLang="zh-CN" sz="2000" dirty="0"/>
              <a:t>patch</a:t>
            </a:r>
            <a:r>
              <a:rPr lang="zh-CN" altLang="en-US" sz="2000" dirty="0"/>
              <a:t>到第一帧图片上。这种方法可以提供稀疏的运动信息，且仍然保持输入图片的三通道数目不变，更利于训练。</a:t>
            </a:r>
            <a:endParaRPr lang="en-US" altLang="zh-CN" sz="2000" dirty="0"/>
          </a:p>
          <a:p>
            <a:pPr marL="457200" indent="-457200">
              <a:lnSpc>
                <a:spcPct val="150000"/>
              </a:lnSpc>
              <a:buFont typeface="+mj-lt"/>
              <a:buAutoNum type="arabicPeriod"/>
            </a:pPr>
            <a:r>
              <a:rPr lang="zh-CN" altLang="en-US" sz="2000" dirty="0"/>
              <a:t>将光流的可视化</a:t>
            </a:r>
            <a:r>
              <a:rPr lang="en-US" altLang="zh-CN" sz="2000" dirty="0"/>
              <a:t>HSV</a:t>
            </a:r>
            <a:r>
              <a:rPr lang="zh-CN" altLang="en-US" sz="2000" dirty="0"/>
              <a:t>图片与原图进行</a:t>
            </a:r>
            <a:r>
              <a:rPr lang="en-US" altLang="zh-CN" sz="2000" dirty="0" err="1"/>
              <a:t>concat</a:t>
            </a:r>
            <a:r>
              <a:rPr lang="zh-CN" altLang="en-US" sz="2000" dirty="0"/>
              <a:t>，得到</a:t>
            </a:r>
            <a:r>
              <a:rPr lang="en-US" altLang="zh-CN" sz="2000" dirty="0"/>
              <a:t>6</a:t>
            </a:r>
            <a:r>
              <a:rPr lang="zh-CN" altLang="en-US" sz="2000" dirty="0"/>
              <a:t>通道</a:t>
            </a:r>
            <a:r>
              <a:rPr lang="en-US" altLang="zh-CN" sz="2000" dirty="0"/>
              <a:t>tensor</a:t>
            </a:r>
            <a:r>
              <a:rPr lang="zh-CN" altLang="en-US" sz="2000" dirty="0"/>
              <a:t>，再输入网络进行训练。   </a:t>
            </a:r>
            <a:endParaRPr lang="en-US" altLang="zh-CN" sz="2000" dirty="0"/>
          </a:p>
          <a:p>
            <a:pPr marL="457200" indent="-457200">
              <a:lnSpc>
                <a:spcPct val="150000"/>
              </a:lnSpc>
              <a:buFont typeface="+mj-lt"/>
              <a:buAutoNum type="arabicPeriod"/>
            </a:pPr>
            <a:r>
              <a:rPr lang="zh-CN" altLang="en-US" sz="2000" dirty="0"/>
              <a:t>将光流的可视化</a:t>
            </a:r>
            <a:r>
              <a:rPr lang="en-US" altLang="zh-CN" sz="2000" dirty="0"/>
              <a:t>HSV</a:t>
            </a:r>
            <a:r>
              <a:rPr lang="zh-CN" altLang="en-US" sz="2000" dirty="0"/>
              <a:t>图片逆向转换为两通道光流数据，去除没有意义的明度通道，再与原图</a:t>
            </a:r>
            <a:r>
              <a:rPr lang="en-US" altLang="zh-CN" sz="2000" dirty="0" err="1"/>
              <a:t>concat</a:t>
            </a:r>
            <a:r>
              <a:rPr lang="zh-CN" altLang="en-US" sz="2000" dirty="0"/>
              <a:t>，得到</a:t>
            </a:r>
            <a:r>
              <a:rPr lang="en-US" altLang="zh-CN" sz="2000" dirty="0"/>
              <a:t>5</a:t>
            </a:r>
            <a:r>
              <a:rPr lang="zh-CN" altLang="en-US" sz="2000" dirty="0"/>
              <a:t>通道输入数据。</a:t>
            </a:r>
            <a:endParaRPr lang="en-US" altLang="zh-CN" sz="2000" dirty="0"/>
          </a:p>
          <a:p>
            <a:pPr>
              <a:lnSpc>
                <a:spcPct val="150000"/>
              </a:lnSpc>
            </a:pPr>
            <a:r>
              <a:rPr lang="zh-CN" altLang="en-US" sz="2000" dirty="0"/>
              <a:t>综合考虑提供信息的丰富度与效率，我们选择最后一种方法实现</a:t>
            </a:r>
            <a:r>
              <a:rPr lang="en-US" altLang="zh-CN" sz="2000" dirty="0" err="1"/>
              <a:t>data_loader</a:t>
            </a:r>
            <a:r>
              <a:rPr lang="zh-CN" altLang="en-US" sz="2000" dirty="0"/>
              <a:t>。</a:t>
            </a:r>
          </a:p>
        </p:txBody>
      </p:sp>
    </p:spTree>
    <p:extLst>
      <p:ext uri="{BB962C8B-B14F-4D97-AF65-F5344CB8AC3E}">
        <p14:creationId xmlns:p14="http://schemas.microsoft.com/office/powerpoint/2010/main" val="2391292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3">
            <a:extLst>
              <a:ext uri="{FF2B5EF4-FFF2-40B4-BE49-F238E27FC236}">
                <a16:creationId xmlns:a16="http://schemas.microsoft.com/office/drawing/2014/main" id="{8FA29C4D-F35E-C7EA-B7C1-986B116F584D}"/>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chemeClr val="tx1"/>
                </a:solidFill>
                <a:effectLst/>
                <a:uLnTx/>
                <a:uFillTx/>
                <a:latin typeface="微软雅黑"/>
                <a:ea typeface="微软雅黑"/>
                <a:cs typeface="+mn-cs"/>
              </a:rPr>
              <a:t>Contents</a:t>
            </a:r>
            <a:endParaRPr kumimoji="0" lang="zh-CN" altLang="en-US" sz="2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21" name="文本占位符 4">
            <a:extLst>
              <a:ext uri="{FF2B5EF4-FFF2-40B4-BE49-F238E27FC236}">
                <a16:creationId xmlns:a16="http://schemas.microsoft.com/office/drawing/2014/main" id="{345CEB64-B6E5-5363-84CF-2038702142AD}"/>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目录</a:t>
            </a:r>
          </a:p>
        </p:txBody>
      </p:sp>
      <p:sp>
        <p:nvSpPr>
          <p:cNvPr id="22" name="矩形 21">
            <a:extLst>
              <a:ext uri="{FF2B5EF4-FFF2-40B4-BE49-F238E27FC236}">
                <a16:creationId xmlns:a16="http://schemas.microsoft.com/office/drawing/2014/main" id="{9CA0B356-B49F-FAE5-2B23-27AE7FEED762}"/>
              </a:ext>
            </a:extLst>
          </p:cNvPr>
          <p:cNvSpPr/>
          <p:nvPr/>
        </p:nvSpPr>
        <p:spPr>
          <a:xfrm>
            <a:off x="2946490" y="1992803"/>
            <a:ext cx="2427011"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effectLst/>
                <a:uLnTx/>
                <a:uFillTx/>
                <a:latin typeface="微软雅黑 Light"/>
                <a:ea typeface="微软雅黑 Light"/>
                <a:cs typeface="+mn-cs"/>
              </a:rPr>
              <a:t>Research Background</a:t>
            </a:r>
          </a:p>
        </p:txBody>
      </p:sp>
      <p:cxnSp>
        <p:nvCxnSpPr>
          <p:cNvPr id="23" name="直接连接符 22">
            <a:extLst>
              <a:ext uri="{FF2B5EF4-FFF2-40B4-BE49-F238E27FC236}">
                <a16:creationId xmlns:a16="http://schemas.microsoft.com/office/drawing/2014/main" id="{8D494748-B886-DF9F-8D49-46662DE43945}"/>
              </a:ext>
            </a:extLst>
          </p:cNvPr>
          <p:cNvCxnSpPr/>
          <p:nvPr/>
        </p:nvCxnSpPr>
        <p:spPr>
          <a:xfrm>
            <a:off x="3052837" y="2409662"/>
            <a:ext cx="2483446" cy="0"/>
          </a:xfrm>
          <a:prstGeom prst="line">
            <a:avLst/>
          </a:prstGeom>
          <a:noFill/>
          <a:ln w="9525" cap="flat" cmpd="sng" algn="ctr">
            <a:gradFill>
              <a:gsLst>
                <a:gs pos="0">
                  <a:srgbClr val="365FAA"/>
                </a:gs>
                <a:gs pos="100000">
                  <a:srgbClr val="365FAA">
                    <a:alpha val="0"/>
                  </a:srgbClr>
                </a:gs>
              </a:gsLst>
              <a:lin ang="0" scaled="0"/>
            </a:gradFill>
            <a:prstDash val="solid"/>
            <a:miter lim="800000"/>
          </a:ln>
          <a:effectLst/>
        </p:spPr>
      </p:cxnSp>
      <p:sp>
        <p:nvSpPr>
          <p:cNvPr id="24" name="文本框 7">
            <a:extLst>
              <a:ext uri="{FF2B5EF4-FFF2-40B4-BE49-F238E27FC236}">
                <a16:creationId xmlns:a16="http://schemas.microsoft.com/office/drawing/2014/main" id="{7C52F026-FD64-6FB1-8464-3306DEFD08D1}"/>
              </a:ext>
            </a:extLst>
          </p:cNvPr>
          <p:cNvSpPr txBox="1"/>
          <p:nvPr/>
        </p:nvSpPr>
        <p:spPr>
          <a:xfrm>
            <a:off x="2946484" y="2401152"/>
            <a:ext cx="2427012"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a:ea typeface="微软雅黑"/>
                <a:cs typeface="+mn-cs"/>
              </a:rPr>
              <a:t>研究背景</a:t>
            </a:r>
          </a:p>
        </p:txBody>
      </p:sp>
      <p:sp>
        <p:nvSpPr>
          <p:cNvPr id="25" name="文本框 10">
            <a:extLst>
              <a:ext uri="{FF2B5EF4-FFF2-40B4-BE49-F238E27FC236}">
                <a16:creationId xmlns:a16="http://schemas.microsoft.com/office/drawing/2014/main" id="{C931A1B2-7814-CBC4-A449-80D0C65A8428}"/>
              </a:ext>
            </a:extLst>
          </p:cNvPr>
          <p:cNvSpPr txBox="1"/>
          <p:nvPr/>
        </p:nvSpPr>
        <p:spPr>
          <a:xfrm>
            <a:off x="2386581" y="1916046"/>
            <a:ext cx="613080"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3200" b="0" i="0" u="none" strike="noStrike" kern="1200" cap="none" spc="0" normalizeH="0" baseline="0" noProof="0" dirty="0">
                <a:ln>
                  <a:noFill/>
                </a:ln>
                <a:effectLst/>
                <a:uLnTx/>
                <a:uFillTx/>
                <a:latin typeface="微软雅黑"/>
                <a:ea typeface="微软雅黑"/>
                <a:cs typeface="+mn-cs"/>
              </a:rPr>
              <a:t>1</a:t>
            </a:r>
            <a:endParaRPr kumimoji="0" lang="zh-CN" altLang="en-US" sz="3200" b="0" i="0" u="none" strike="noStrike" kern="1200" cap="none" spc="0" normalizeH="0" baseline="0" noProof="0" dirty="0">
              <a:ln>
                <a:noFill/>
              </a:ln>
              <a:effectLst/>
              <a:uLnTx/>
              <a:uFillTx/>
              <a:latin typeface="微软雅黑"/>
              <a:ea typeface="微软雅黑"/>
              <a:cs typeface="+mn-cs"/>
            </a:endParaRPr>
          </a:p>
        </p:txBody>
      </p:sp>
      <p:sp>
        <p:nvSpPr>
          <p:cNvPr id="26" name="矩形 25">
            <a:extLst>
              <a:ext uri="{FF2B5EF4-FFF2-40B4-BE49-F238E27FC236}">
                <a16:creationId xmlns:a16="http://schemas.microsoft.com/office/drawing/2014/main" id="{31CE1BCC-947A-BA4D-6CD9-F37359D0F103}"/>
              </a:ext>
            </a:extLst>
          </p:cNvPr>
          <p:cNvSpPr/>
          <p:nvPr/>
        </p:nvSpPr>
        <p:spPr>
          <a:xfrm>
            <a:off x="7116005" y="1992803"/>
            <a:ext cx="2204193"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effectLst/>
                <a:uLnTx/>
                <a:uFillTx/>
                <a:latin typeface="微软雅黑 Light"/>
                <a:ea typeface="微软雅黑 Light"/>
                <a:cs typeface="+mn-cs"/>
              </a:rPr>
              <a:t>Research Approach</a:t>
            </a:r>
          </a:p>
        </p:txBody>
      </p:sp>
      <p:cxnSp>
        <p:nvCxnSpPr>
          <p:cNvPr id="27" name="直接连接符 26">
            <a:extLst>
              <a:ext uri="{FF2B5EF4-FFF2-40B4-BE49-F238E27FC236}">
                <a16:creationId xmlns:a16="http://schemas.microsoft.com/office/drawing/2014/main" id="{800F0C00-F261-DCBE-5F62-05102D52348D}"/>
              </a:ext>
            </a:extLst>
          </p:cNvPr>
          <p:cNvCxnSpPr/>
          <p:nvPr/>
        </p:nvCxnSpPr>
        <p:spPr>
          <a:xfrm>
            <a:off x="7222352" y="2409662"/>
            <a:ext cx="2483446" cy="0"/>
          </a:xfrm>
          <a:prstGeom prst="line">
            <a:avLst/>
          </a:prstGeom>
          <a:noFill/>
          <a:ln w="9525" cap="flat" cmpd="sng" algn="ctr">
            <a:gradFill>
              <a:gsLst>
                <a:gs pos="0">
                  <a:srgbClr val="365FAA"/>
                </a:gs>
                <a:gs pos="100000">
                  <a:srgbClr val="365FAA">
                    <a:alpha val="0"/>
                  </a:srgbClr>
                </a:gs>
              </a:gsLst>
              <a:lin ang="0" scaled="0"/>
            </a:gradFill>
            <a:prstDash val="solid"/>
            <a:miter lim="800000"/>
          </a:ln>
          <a:effectLst/>
        </p:spPr>
      </p:cxnSp>
      <p:sp>
        <p:nvSpPr>
          <p:cNvPr id="28" name="文本框 16">
            <a:extLst>
              <a:ext uri="{FF2B5EF4-FFF2-40B4-BE49-F238E27FC236}">
                <a16:creationId xmlns:a16="http://schemas.microsoft.com/office/drawing/2014/main" id="{F1A4E319-2C35-EDCD-6BBA-7753B9FD7855}"/>
              </a:ext>
            </a:extLst>
          </p:cNvPr>
          <p:cNvSpPr txBox="1"/>
          <p:nvPr/>
        </p:nvSpPr>
        <p:spPr>
          <a:xfrm>
            <a:off x="7116004" y="2401151"/>
            <a:ext cx="2204193"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a:ea typeface="微软雅黑"/>
                <a:cs typeface="+mn-cs"/>
              </a:rPr>
              <a:t>研究方案</a:t>
            </a:r>
          </a:p>
        </p:txBody>
      </p:sp>
      <p:sp>
        <p:nvSpPr>
          <p:cNvPr id="29" name="文本框 17">
            <a:extLst>
              <a:ext uri="{FF2B5EF4-FFF2-40B4-BE49-F238E27FC236}">
                <a16:creationId xmlns:a16="http://schemas.microsoft.com/office/drawing/2014/main" id="{F0842694-81B3-90FD-C88F-AE860931E492}"/>
              </a:ext>
            </a:extLst>
          </p:cNvPr>
          <p:cNvSpPr txBox="1"/>
          <p:nvPr/>
        </p:nvSpPr>
        <p:spPr>
          <a:xfrm>
            <a:off x="6556096" y="1916046"/>
            <a:ext cx="613080"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3200" b="0" i="0" u="none" strike="noStrike" kern="1200" cap="none" spc="0" normalizeH="0" baseline="0" noProof="0" dirty="0">
                <a:ln>
                  <a:noFill/>
                </a:ln>
                <a:effectLst/>
                <a:uLnTx/>
                <a:uFillTx/>
                <a:latin typeface="微软雅黑"/>
                <a:ea typeface="微软雅黑"/>
                <a:cs typeface="+mn-cs"/>
              </a:rPr>
              <a:t>2</a:t>
            </a:r>
            <a:endParaRPr kumimoji="0" lang="zh-CN" altLang="en-US" sz="3200" b="0" i="0" u="none" strike="noStrike" kern="1200" cap="none" spc="0" normalizeH="0" baseline="0" noProof="0" dirty="0">
              <a:ln>
                <a:noFill/>
              </a:ln>
              <a:effectLst/>
              <a:uLnTx/>
              <a:uFillTx/>
              <a:latin typeface="微软雅黑"/>
              <a:ea typeface="微软雅黑"/>
              <a:cs typeface="+mn-cs"/>
            </a:endParaRPr>
          </a:p>
        </p:txBody>
      </p:sp>
      <p:sp>
        <p:nvSpPr>
          <p:cNvPr id="30" name="矩形 29">
            <a:extLst>
              <a:ext uri="{FF2B5EF4-FFF2-40B4-BE49-F238E27FC236}">
                <a16:creationId xmlns:a16="http://schemas.microsoft.com/office/drawing/2014/main" id="{20236807-05FB-B6FA-23BC-07CA126F7E4C}"/>
              </a:ext>
            </a:extLst>
          </p:cNvPr>
          <p:cNvSpPr/>
          <p:nvPr/>
        </p:nvSpPr>
        <p:spPr>
          <a:xfrm>
            <a:off x="2946490" y="4086686"/>
            <a:ext cx="1803571"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effectLst/>
                <a:uLnTx/>
                <a:uFillTx/>
                <a:latin typeface="微软雅黑 Light"/>
                <a:ea typeface="微软雅黑 Light"/>
                <a:cs typeface="+mn-cs"/>
              </a:rPr>
              <a:t>Research Result</a:t>
            </a:r>
          </a:p>
        </p:txBody>
      </p:sp>
      <p:cxnSp>
        <p:nvCxnSpPr>
          <p:cNvPr id="31" name="直接连接符 30">
            <a:extLst>
              <a:ext uri="{FF2B5EF4-FFF2-40B4-BE49-F238E27FC236}">
                <a16:creationId xmlns:a16="http://schemas.microsoft.com/office/drawing/2014/main" id="{3EC723CC-957A-D3E5-AB69-90BA87D5FC34}"/>
              </a:ext>
            </a:extLst>
          </p:cNvPr>
          <p:cNvCxnSpPr/>
          <p:nvPr/>
        </p:nvCxnSpPr>
        <p:spPr>
          <a:xfrm>
            <a:off x="3052837" y="4503545"/>
            <a:ext cx="2483446" cy="0"/>
          </a:xfrm>
          <a:prstGeom prst="line">
            <a:avLst/>
          </a:prstGeom>
          <a:noFill/>
          <a:ln w="9525" cap="flat" cmpd="sng" algn="ctr">
            <a:gradFill>
              <a:gsLst>
                <a:gs pos="0">
                  <a:srgbClr val="365FAA"/>
                </a:gs>
                <a:gs pos="100000">
                  <a:srgbClr val="365FAA">
                    <a:alpha val="0"/>
                  </a:srgbClr>
                </a:gs>
              </a:gsLst>
              <a:lin ang="0" scaled="0"/>
            </a:gradFill>
            <a:prstDash val="solid"/>
            <a:miter lim="800000"/>
          </a:ln>
          <a:effectLst/>
        </p:spPr>
      </p:cxnSp>
      <p:sp>
        <p:nvSpPr>
          <p:cNvPr id="32" name="文本框 28">
            <a:extLst>
              <a:ext uri="{FF2B5EF4-FFF2-40B4-BE49-F238E27FC236}">
                <a16:creationId xmlns:a16="http://schemas.microsoft.com/office/drawing/2014/main" id="{6A7F39E2-799C-9A6E-25A6-8A21D1FB9D9D}"/>
              </a:ext>
            </a:extLst>
          </p:cNvPr>
          <p:cNvSpPr txBox="1"/>
          <p:nvPr/>
        </p:nvSpPr>
        <p:spPr>
          <a:xfrm>
            <a:off x="2946489" y="4495034"/>
            <a:ext cx="2427011"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a:ea typeface="微软雅黑"/>
                <a:cs typeface="+mn-cs"/>
              </a:rPr>
              <a:t>研究成果</a:t>
            </a:r>
          </a:p>
        </p:txBody>
      </p:sp>
      <p:sp>
        <p:nvSpPr>
          <p:cNvPr id="33" name="文本框 29">
            <a:extLst>
              <a:ext uri="{FF2B5EF4-FFF2-40B4-BE49-F238E27FC236}">
                <a16:creationId xmlns:a16="http://schemas.microsoft.com/office/drawing/2014/main" id="{6E18680D-15BE-92A5-1B0B-4F45D8DCCE0B}"/>
              </a:ext>
            </a:extLst>
          </p:cNvPr>
          <p:cNvSpPr txBox="1"/>
          <p:nvPr/>
        </p:nvSpPr>
        <p:spPr>
          <a:xfrm>
            <a:off x="2386581" y="4009929"/>
            <a:ext cx="613080"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3200" b="0" i="0" u="none" strike="noStrike" kern="1200" cap="none" spc="0" normalizeH="0" baseline="0" noProof="0" dirty="0">
                <a:ln>
                  <a:noFill/>
                </a:ln>
                <a:effectLst/>
                <a:uLnTx/>
                <a:uFillTx/>
                <a:latin typeface="微软雅黑"/>
                <a:ea typeface="微软雅黑"/>
                <a:cs typeface="+mn-cs"/>
              </a:rPr>
              <a:t>3</a:t>
            </a:r>
            <a:endParaRPr kumimoji="0" lang="zh-CN" altLang="en-US" sz="3200" b="0" i="0" u="none" strike="noStrike" kern="1200" cap="none" spc="0" normalizeH="0" baseline="0" noProof="0" dirty="0">
              <a:ln>
                <a:noFill/>
              </a:ln>
              <a:effectLst/>
              <a:uLnTx/>
              <a:uFillTx/>
              <a:latin typeface="微软雅黑"/>
              <a:ea typeface="微软雅黑"/>
              <a:cs typeface="+mn-cs"/>
            </a:endParaRPr>
          </a:p>
        </p:txBody>
      </p:sp>
      <p:sp>
        <p:nvSpPr>
          <p:cNvPr id="34" name="矩形 33">
            <a:extLst>
              <a:ext uri="{FF2B5EF4-FFF2-40B4-BE49-F238E27FC236}">
                <a16:creationId xmlns:a16="http://schemas.microsoft.com/office/drawing/2014/main" id="{AAC41265-8406-BAC5-92CF-C66C9FFC765F}"/>
              </a:ext>
            </a:extLst>
          </p:cNvPr>
          <p:cNvSpPr/>
          <p:nvPr/>
        </p:nvSpPr>
        <p:spPr>
          <a:xfrm>
            <a:off x="7116000" y="4086686"/>
            <a:ext cx="2184252"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effectLst/>
                <a:uLnTx/>
                <a:uFillTx/>
                <a:latin typeface="微软雅黑 Light"/>
                <a:ea typeface="微软雅黑 Light"/>
                <a:cs typeface="+mn-cs"/>
              </a:rPr>
              <a:t>Research Summary</a:t>
            </a:r>
          </a:p>
        </p:txBody>
      </p:sp>
      <p:cxnSp>
        <p:nvCxnSpPr>
          <p:cNvPr id="35" name="直接连接符 34">
            <a:extLst>
              <a:ext uri="{FF2B5EF4-FFF2-40B4-BE49-F238E27FC236}">
                <a16:creationId xmlns:a16="http://schemas.microsoft.com/office/drawing/2014/main" id="{5A8710E8-B295-0EEB-9283-BAC106BA8BD9}"/>
              </a:ext>
            </a:extLst>
          </p:cNvPr>
          <p:cNvCxnSpPr/>
          <p:nvPr/>
        </p:nvCxnSpPr>
        <p:spPr>
          <a:xfrm>
            <a:off x="7222352" y="4503545"/>
            <a:ext cx="2483446" cy="0"/>
          </a:xfrm>
          <a:prstGeom prst="line">
            <a:avLst/>
          </a:prstGeom>
          <a:noFill/>
          <a:ln w="9525" cap="flat" cmpd="sng" algn="ctr">
            <a:gradFill>
              <a:gsLst>
                <a:gs pos="0">
                  <a:srgbClr val="365FAA"/>
                </a:gs>
                <a:gs pos="100000">
                  <a:srgbClr val="365FAA">
                    <a:alpha val="0"/>
                  </a:srgbClr>
                </a:gs>
              </a:gsLst>
              <a:lin ang="0" scaled="0"/>
            </a:gradFill>
            <a:prstDash val="solid"/>
            <a:miter lim="800000"/>
          </a:ln>
          <a:effectLst/>
        </p:spPr>
      </p:cxnSp>
      <p:sp>
        <p:nvSpPr>
          <p:cNvPr id="36" name="文本框 24">
            <a:extLst>
              <a:ext uri="{FF2B5EF4-FFF2-40B4-BE49-F238E27FC236}">
                <a16:creationId xmlns:a16="http://schemas.microsoft.com/office/drawing/2014/main" id="{31C51246-B1CC-9C50-6B04-92D2577A3827}"/>
              </a:ext>
            </a:extLst>
          </p:cNvPr>
          <p:cNvSpPr txBox="1"/>
          <p:nvPr/>
        </p:nvSpPr>
        <p:spPr>
          <a:xfrm>
            <a:off x="7116000" y="4495034"/>
            <a:ext cx="2589798"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a:ea typeface="微软雅黑"/>
                <a:cs typeface="+mn-cs"/>
              </a:rPr>
              <a:t>研究总结</a:t>
            </a:r>
          </a:p>
        </p:txBody>
      </p:sp>
      <p:sp>
        <p:nvSpPr>
          <p:cNvPr id="37" name="文本框 25">
            <a:extLst>
              <a:ext uri="{FF2B5EF4-FFF2-40B4-BE49-F238E27FC236}">
                <a16:creationId xmlns:a16="http://schemas.microsoft.com/office/drawing/2014/main" id="{A0D3ECD3-50EE-2490-19E9-163E3B0B4E97}"/>
              </a:ext>
            </a:extLst>
          </p:cNvPr>
          <p:cNvSpPr txBox="1"/>
          <p:nvPr/>
        </p:nvSpPr>
        <p:spPr>
          <a:xfrm>
            <a:off x="6556096" y="4009929"/>
            <a:ext cx="613080"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3200" b="0" i="0" u="none" strike="noStrike" kern="1200" cap="none" spc="0" normalizeH="0" baseline="0" noProof="0" dirty="0">
                <a:ln>
                  <a:noFill/>
                </a:ln>
                <a:effectLst/>
                <a:uLnTx/>
                <a:uFillTx/>
                <a:latin typeface="微软雅黑"/>
                <a:ea typeface="微软雅黑"/>
                <a:cs typeface="+mn-cs"/>
              </a:rPr>
              <a:t>4</a:t>
            </a:r>
            <a:endParaRPr kumimoji="0" lang="zh-CN" altLang="en-US" sz="3200" b="0" i="0" u="none" strike="noStrike" kern="1200" cap="none" spc="0" normalizeH="0" baseline="0" noProof="0" dirty="0">
              <a:ln>
                <a:noFill/>
              </a:ln>
              <a:effectLst/>
              <a:uLnTx/>
              <a:uFillTx/>
              <a:latin typeface="微软雅黑"/>
              <a:ea typeface="微软雅黑"/>
              <a:cs typeface="+mn-cs"/>
            </a:endParaRPr>
          </a:p>
        </p:txBody>
      </p:sp>
    </p:spTree>
    <p:extLst>
      <p:ext uri="{BB962C8B-B14F-4D97-AF65-F5344CB8AC3E}">
        <p14:creationId xmlns:p14="http://schemas.microsoft.com/office/powerpoint/2010/main" val="691612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Experiment content</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基于光流</a:t>
            </a:r>
            <a:r>
              <a:rPr kumimoji="0" lang="en-US" altLang="zh-CN" sz="1600" b="0" i="0" u="none" strike="noStrike" kern="1200" cap="none" spc="0" normalizeH="0" baseline="0" noProof="0" dirty="0">
                <a:ln>
                  <a:noFill/>
                </a:ln>
                <a:solidFill>
                  <a:schemeClr val="tx1"/>
                </a:solidFill>
                <a:effectLst/>
                <a:uLnTx/>
                <a:uFillTx/>
                <a:latin typeface="微软雅黑 Light"/>
                <a:ea typeface="微软雅黑 Light"/>
                <a:cs typeface="+mn-cs"/>
              </a:rPr>
              <a:t>warp</a:t>
            </a: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和运动掩码的前处理</a:t>
            </a:r>
          </a:p>
        </p:txBody>
      </p:sp>
      <p:sp>
        <p:nvSpPr>
          <p:cNvPr id="4" name="文本框 3">
            <a:extLst>
              <a:ext uri="{FF2B5EF4-FFF2-40B4-BE49-F238E27FC236}">
                <a16:creationId xmlns:a16="http://schemas.microsoft.com/office/drawing/2014/main" id="{15D4F1DF-8A98-F1A2-5BAD-4913E7874C66}"/>
              </a:ext>
            </a:extLst>
          </p:cNvPr>
          <p:cNvSpPr txBox="1"/>
          <p:nvPr/>
        </p:nvSpPr>
        <p:spPr>
          <a:xfrm>
            <a:off x="1234751" y="986390"/>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b="1" dirty="0"/>
              <a:t>基于光流</a:t>
            </a:r>
            <a:r>
              <a:rPr lang="en-US" altLang="zh-CN" sz="3200" b="1" dirty="0"/>
              <a:t>warp</a:t>
            </a:r>
            <a:r>
              <a:rPr lang="zh-CN" altLang="en-US" sz="3200" b="1" dirty="0"/>
              <a:t>和运动掩码的前处理</a:t>
            </a:r>
            <a:endParaRPr lang="en-US" altLang="zh-CN" sz="3200" b="1" dirty="0"/>
          </a:p>
        </p:txBody>
      </p:sp>
      <p:sp>
        <p:nvSpPr>
          <p:cNvPr id="7" name="文本框 6">
            <a:extLst>
              <a:ext uri="{FF2B5EF4-FFF2-40B4-BE49-F238E27FC236}">
                <a16:creationId xmlns:a16="http://schemas.microsoft.com/office/drawing/2014/main" id="{EF9B45DB-D79B-B4B1-290D-F246D19431E2}"/>
              </a:ext>
            </a:extLst>
          </p:cNvPr>
          <p:cNvSpPr txBox="1"/>
          <p:nvPr/>
        </p:nvSpPr>
        <p:spPr>
          <a:xfrm>
            <a:off x="1234751" y="1828291"/>
            <a:ext cx="9340810" cy="4200445"/>
          </a:xfrm>
          <a:prstGeom prst="rect">
            <a:avLst/>
          </a:prstGeom>
          <a:noFill/>
        </p:spPr>
        <p:txBody>
          <a:bodyPr wrap="square" rtlCol="0">
            <a:spAutoFit/>
          </a:bodyPr>
          <a:lstStyle/>
          <a:p>
            <a:pPr>
              <a:lnSpc>
                <a:spcPct val="150000"/>
              </a:lnSpc>
            </a:pPr>
            <a:r>
              <a:rPr lang="zh-CN" altLang="en-US" sz="2000" dirty="0"/>
              <a:t>仅使用</a:t>
            </a:r>
            <a:r>
              <a:rPr lang="en-US" altLang="zh-CN" sz="2000" dirty="0"/>
              <a:t>ControlNet</a:t>
            </a:r>
            <a:r>
              <a:rPr lang="zh-CN" altLang="en-US" sz="2000" dirty="0"/>
              <a:t>并不足以维持前后帧的高度一致，原因主要在于：训练过程中，原本的</a:t>
            </a:r>
            <a:r>
              <a:rPr lang="en-US" altLang="zh-CN" sz="2000" dirty="0" err="1"/>
              <a:t>StableDiffusion</a:t>
            </a:r>
            <a:r>
              <a:rPr lang="zh-CN" altLang="en-US" sz="2000" dirty="0"/>
              <a:t>参数被锁定，仅更新</a:t>
            </a:r>
            <a:r>
              <a:rPr lang="en-US" altLang="zh-CN" sz="2000" dirty="0"/>
              <a:t>ControlNet</a:t>
            </a:r>
            <a:r>
              <a:rPr lang="zh-CN" altLang="en-US" sz="2000" dirty="0"/>
              <a:t>的参数。因此原本的</a:t>
            </a:r>
            <a:r>
              <a:rPr lang="en-US" altLang="zh-CN" sz="2000" dirty="0" err="1"/>
              <a:t>StableDiffusion</a:t>
            </a:r>
            <a:r>
              <a:rPr lang="zh-CN" altLang="en-US" sz="2000" dirty="0"/>
              <a:t>能够完整地保留其图像生成能力。为了确保视频前后帧一致性，需要对原</a:t>
            </a:r>
            <a:r>
              <a:rPr lang="en-US" altLang="zh-CN" sz="2000" dirty="0" err="1"/>
              <a:t>StableDiffusion</a:t>
            </a:r>
            <a:r>
              <a:rPr lang="zh-CN" altLang="en-US" sz="2000" dirty="0"/>
              <a:t>施加较强的约束。而</a:t>
            </a:r>
            <a:r>
              <a:rPr lang="en-US" altLang="zh-CN" sz="2000" dirty="0"/>
              <a:t>ControlNet</a:t>
            </a:r>
            <a:r>
              <a:rPr lang="zh-CN" altLang="en-US" sz="2000" dirty="0"/>
              <a:t>参数量只有原</a:t>
            </a:r>
            <a:r>
              <a:rPr lang="en-US" altLang="zh-CN" sz="2000" dirty="0" err="1"/>
              <a:t>StableDiffusion</a:t>
            </a:r>
            <a:r>
              <a:rPr lang="zh-CN" altLang="en-US" sz="2000" dirty="0"/>
              <a:t>的一半，因此只能一定程度上引导</a:t>
            </a:r>
            <a:r>
              <a:rPr lang="en-US" altLang="zh-CN" sz="2000" dirty="0" err="1"/>
              <a:t>StableDiffusion</a:t>
            </a:r>
            <a:r>
              <a:rPr lang="zh-CN" altLang="en-US" sz="2000" dirty="0"/>
              <a:t>进行图像内容的生成，并不能对生成的图像细节进行严格的约束。</a:t>
            </a:r>
            <a:endParaRPr lang="en-US" altLang="zh-CN" sz="2000" dirty="0"/>
          </a:p>
          <a:p>
            <a:pPr>
              <a:lnSpc>
                <a:spcPct val="150000"/>
              </a:lnSpc>
            </a:pPr>
            <a:r>
              <a:rPr lang="zh-CN" altLang="en-US" sz="2000" dirty="0"/>
              <a:t>基于以上考虑，我们设计了基于光流</a:t>
            </a:r>
            <a:r>
              <a:rPr lang="en-US" altLang="zh-CN" sz="2000" dirty="0"/>
              <a:t>warp</a:t>
            </a:r>
            <a:r>
              <a:rPr lang="zh-CN" altLang="en-US" sz="2000" dirty="0"/>
              <a:t>和运动掩码的前处理步骤，和</a:t>
            </a:r>
            <a:r>
              <a:rPr lang="en-US" altLang="zh-CN" sz="2000" dirty="0"/>
              <a:t>ControlNet</a:t>
            </a:r>
            <a:r>
              <a:rPr lang="zh-CN" altLang="en-US" sz="2000" dirty="0"/>
              <a:t>互为补充。首先通过</a:t>
            </a:r>
            <a:r>
              <a:rPr lang="en-US" altLang="zh-CN" sz="2000" dirty="0"/>
              <a:t>warp</a:t>
            </a:r>
            <a:r>
              <a:rPr lang="zh-CN" altLang="en-US" sz="2000" dirty="0"/>
              <a:t>操作得到一张粗略的下一帧图片，然后使用运动掩码标记</a:t>
            </a:r>
            <a:r>
              <a:rPr lang="en-US" altLang="zh-CN" sz="2000" dirty="0"/>
              <a:t>inpainting</a:t>
            </a:r>
            <a:r>
              <a:rPr lang="zh-CN" altLang="en-US" sz="2000" dirty="0"/>
              <a:t>区域，最后使用</a:t>
            </a:r>
            <a:r>
              <a:rPr lang="en-US" altLang="zh-CN" sz="2000" dirty="0" err="1"/>
              <a:t>StableDiffusion</a:t>
            </a:r>
            <a:r>
              <a:rPr lang="zh-CN" altLang="en-US" sz="2000" dirty="0"/>
              <a:t>和</a:t>
            </a:r>
            <a:r>
              <a:rPr lang="en-US" altLang="zh-CN" sz="2000" dirty="0"/>
              <a:t>ControlNet</a:t>
            </a:r>
            <a:r>
              <a:rPr lang="zh-CN" altLang="en-US" sz="2000" dirty="0"/>
              <a:t>进行细化，得到最终结果。</a:t>
            </a:r>
          </a:p>
        </p:txBody>
      </p:sp>
    </p:spTree>
    <p:extLst>
      <p:ext uri="{BB962C8B-B14F-4D97-AF65-F5344CB8AC3E}">
        <p14:creationId xmlns:p14="http://schemas.microsoft.com/office/powerpoint/2010/main" val="2773226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Experiment content</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基于光流</a:t>
            </a:r>
            <a:r>
              <a:rPr kumimoji="0" lang="en-US" altLang="zh-CN" sz="1600" b="0" i="0" u="none" strike="noStrike" kern="1200" cap="none" spc="0" normalizeH="0" baseline="0" noProof="0" dirty="0">
                <a:ln>
                  <a:noFill/>
                </a:ln>
                <a:solidFill>
                  <a:schemeClr val="tx1"/>
                </a:solidFill>
                <a:effectLst/>
                <a:uLnTx/>
                <a:uFillTx/>
                <a:latin typeface="微软雅黑 Light"/>
                <a:ea typeface="微软雅黑 Light"/>
                <a:cs typeface="+mn-cs"/>
              </a:rPr>
              <a:t>warp</a:t>
            </a: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和运动掩码的前处理</a:t>
            </a:r>
          </a:p>
        </p:txBody>
      </p:sp>
      <p:sp>
        <p:nvSpPr>
          <p:cNvPr id="4" name="文本框 3">
            <a:extLst>
              <a:ext uri="{FF2B5EF4-FFF2-40B4-BE49-F238E27FC236}">
                <a16:creationId xmlns:a16="http://schemas.microsoft.com/office/drawing/2014/main" id="{15D4F1DF-8A98-F1A2-5BAD-4913E7874C66}"/>
              </a:ext>
            </a:extLst>
          </p:cNvPr>
          <p:cNvSpPr txBox="1"/>
          <p:nvPr/>
        </p:nvSpPr>
        <p:spPr>
          <a:xfrm>
            <a:off x="1234751" y="986390"/>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b="1" dirty="0"/>
              <a:t>光流</a:t>
            </a:r>
            <a:r>
              <a:rPr lang="en-US" altLang="zh-CN" sz="3200" b="1" dirty="0"/>
              <a:t>warp</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EF9B45DB-D79B-B4B1-290D-F246D19431E2}"/>
                  </a:ext>
                </a:extLst>
              </p:cNvPr>
              <p:cNvSpPr txBox="1"/>
              <p:nvPr/>
            </p:nvSpPr>
            <p:spPr>
              <a:xfrm>
                <a:off x="1234751" y="1808030"/>
                <a:ext cx="9340810" cy="2353786"/>
              </a:xfrm>
              <a:prstGeom prst="rect">
                <a:avLst/>
              </a:prstGeom>
              <a:noFill/>
            </p:spPr>
            <p:txBody>
              <a:bodyPr wrap="square" rtlCol="0">
                <a:spAutoFit/>
              </a:bodyPr>
              <a:lstStyle/>
              <a:p>
                <a:pPr>
                  <a:lnSpc>
                    <a:spcPct val="150000"/>
                  </a:lnSpc>
                </a:pPr>
                <a:r>
                  <a:rPr lang="zh-CN" altLang="en-US" sz="2000" dirty="0"/>
                  <a:t>光流描述了两帧图片之间像素的相对位移信息。通过给定前一帧</a:t>
                </a:r>
                <a14:m>
                  <m:oMath xmlns:m="http://schemas.openxmlformats.org/officeDocument/2006/math">
                    <m:sSub>
                      <m:sSubPr>
                        <m:ctrlPr>
                          <a:rPr lang="en-US" altLang="zh-CN" sz="2000" i="1" dirty="0" smtClean="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A</m:t>
                        </m:r>
                      </m:sub>
                    </m:sSub>
                  </m:oMath>
                </a14:m>
                <a:r>
                  <a:rPr lang="zh-CN" altLang="en-US" sz="2000" dirty="0"/>
                  <a:t>以及</a:t>
                </a:r>
                <a14:m>
                  <m:oMath xmlns:m="http://schemas.openxmlformats.org/officeDocument/2006/math">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A</m:t>
                        </m:r>
                      </m:sub>
                    </m:sSub>
                    <m:r>
                      <a:rPr lang="en-US" altLang="zh-CN" sz="2000" i="1" dirty="0">
                        <a:latin typeface="Cambria Math" panose="02040503050406030204" pitchFamily="18" charset="0"/>
                      </a:rPr>
                      <m:t> </m:t>
                    </m:r>
                  </m:oMath>
                </a14:m>
                <a:r>
                  <a:rPr lang="zh-CN" altLang="en-US" sz="2000" dirty="0"/>
                  <a:t>到后一帧</a:t>
                </a:r>
                <a14:m>
                  <m:oMath xmlns:m="http://schemas.openxmlformats.org/officeDocument/2006/math">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B</m:t>
                        </m:r>
                      </m:sub>
                    </m:sSub>
                    <m:r>
                      <a:rPr lang="en-US" altLang="zh-CN" sz="2000" i="1" dirty="0">
                        <a:latin typeface="Cambria Math" panose="02040503050406030204" pitchFamily="18" charset="0"/>
                      </a:rPr>
                      <m:t> </m:t>
                    </m:r>
                  </m:oMath>
                </a14:m>
                <a:r>
                  <a:rPr lang="zh-CN" altLang="en-US" sz="2000" dirty="0"/>
                  <a:t>的光流</a:t>
                </a:r>
                <a14:m>
                  <m:oMath xmlns:m="http://schemas.openxmlformats.org/officeDocument/2006/math">
                    <m:sSub>
                      <m:sSubPr>
                        <m:ctrlPr>
                          <a:rPr lang="en-US" altLang="zh-CN" sz="2000" i="1" dirty="0" smtClean="0">
                            <a:latin typeface="Cambria Math" panose="02040503050406030204" pitchFamily="18" charset="0"/>
                          </a:rPr>
                        </m:ctrlPr>
                      </m:sSubPr>
                      <m:e>
                        <m:r>
                          <m:rPr>
                            <m:sty m:val="p"/>
                          </m:rPr>
                          <a:rPr lang="en-US" altLang="zh-CN" sz="2000" i="1" dirty="0" smtClean="0">
                            <a:latin typeface="Cambria Math" panose="02040503050406030204" pitchFamily="18" charset="0"/>
                          </a:rPr>
                          <m:t>F</m:t>
                        </m:r>
                      </m:e>
                      <m:sub>
                        <m:r>
                          <m:rPr>
                            <m:sty m:val="p"/>
                          </m:rPr>
                          <a:rPr lang="en-US" altLang="zh-CN" sz="2000" i="1" dirty="0">
                            <a:latin typeface="Cambria Math" panose="02040503050406030204" pitchFamily="18" charset="0"/>
                          </a:rPr>
                          <m:t>A</m:t>
                        </m:r>
                        <m:r>
                          <a:rPr lang="en-US" altLang="zh-CN" sz="2000" i="1" dirty="0" smtClean="0">
                            <a:latin typeface="Cambria Math" panose="02040503050406030204" pitchFamily="18" charset="0"/>
                            <a:ea typeface="Cambria Math" panose="02040503050406030204" pitchFamily="18" charset="0"/>
                          </a:rPr>
                          <m:t>→</m:t>
                        </m:r>
                        <m:r>
                          <m:rPr>
                            <m:sty m:val="p"/>
                          </m:rPr>
                          <a:rPr lang="en-US" altLang="zh-CN" sz="2000" i="1" dirty="0">
                            <a:latin typeface="Cambria Math" panose="02040503050406030204" pitchFamily="18" charset="0"/>
                            <a:ea typeface="Cambria Math" panose="02040503050406030204" pitchFamily="18" charset="0"/>
                          </a:rPr>
                          <m:t>B</m:t>
                        </m:r>
                      </m:sub>
                    </m:sSub>
                    <m:r>
                      <a:rPr lang="en-US" altLang="zh-CN" sz="2000" i="1" dirty="0">
                        <a:latin typeface="Cambria Math" panose="02040503050406030204" pitchFamily="18" charset="0"/>
                      </a:rPr>
                      <m:t> </m:t>
                    </m:r>
                  </m:oMath>
                </a14:m>
                <a:r>
                  <a:rPr lang="zh-CN" altLang="en-US" sz="2000" dirty="0"/>
                  <a:t>，可以进行前向</a:t>
                </a:r>
                <a:r>
                  <a:rPr lang="en-US" altLang="zh-CN" sz="2000" dirty="0"/>
                  <a:t>warp</a:t>
                </a:r>
                <a:r>
                  <a:rPr lang="zh-CN" altLang="en-US" sz="2000" dirty="0"/>
                  <a:t>操作得到图片</a:t>
                </a:r>
                <a14:m>
                  <m:oMath xmlns:m="http://schemas.openxmlformats.org/officeDocument/2006/math">
                    <m:sSub>
                      <m:sSubPr>
                        <m:ctrlPr>
                          <a:rPr lang="en-US" altLang="zh-CN" sz="2000" i="1" dirty="0" smtClean="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B</m:t>
                        </m:r>
                        <m:r>
                          <a:rPr lang="en-US" altLang="zh-CN" sz="2000" i="1" dirty="0" smtClean="0"/>
                          <m:t>’</m:t>
                        </m:r>
                      </m:sub>
                    </m:sSub>
                    <m:r>
                      <a:rPr lang="en-US" altLang="zh-CN" sz="2000" i="1" dirty="0" smtClean="0">
                        <a:latin typeface="Cambria Math" panose="02040503050406030204" pitchFamily="18" charset="0"/>
                      </a:rPr>
                      <m:t> </m:t>
                    </m:r>
                    <m:r>
                      <a:rPr lang="zh-CN" altLang="en-US" sz="2000" i="1" dirty="0">
                        <a:latin typeface="Cambria Math" panose="02040503050406030204" pitchFamily="18" charset="0"/>
                      </a:rPr>
                      <m:t>。</m:t>
                    </m:r>
                  </m:oMath>
                </a14:m>
                <a:r>
                  <a:rPr lang="zh-CN" altLang="en-US" sz="2000" dirty="0"/>
                  <a:t>当运动不大、亮度变化不明显时，</a:t>
                </a:r>
                <a:r>
                  <a:rPr lang="en-US" altLang="zh-CN" sz="2000" dirty="0"/>
                  <a:t> </a:t>
                </a:r>
                <a14:m>
                  <m:oMath xmlns:m="http://schemas.openxmlformats.org/officeDocument/2006/math">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B</m:t>
                        </m:r>
                        <m:r>
                          <a:rPr lang="en-US" altLang="zh-CN" sz="2000" i="1" dirty="0">
                            <a:latin typeface="Cambria Math" panose="02040503050406030204" pitchFamily="18" charset="0"/>
                          </a:rPr>
                          <m:t>’</m:t>
                        </m:r>
                      </m:sub>
                    </m:sSub>
                    <m:r>
                      <a:rPr lang="en-US" altLang="zh-CN" sz="2000" i="1" dirty="0">
                        <a:latin typeface="Cambria Math" panose="02040503050406030204" pitchFamily="18" charset="0"/>
                      </a:rPr>
                      <m:t> </m:t>
                    </m:r>
                  </m:oMath>
                </a14:m>
                <a:r>
                  <a:rPr lang="zh-CN" altLang="en-US" sz="2000" dirty="0"/>
                  <a:t>可看作</a:t>
                </a:r>
                <a14:m>
                  <m:oMath xmlns:m="http://schemas.openxmlformats.org/officeDocument/2006/math">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B</m:t>
                        </m:r>
                      </m:sub>
                    </m:sSub>
                    <m:r>
                      <a:rPr lang="en-US" altLang="zh-CN" sz="2000" i="1" dirty="0">
                        <a:latin typeface="Cambria Math" panose="02040503050406030204" pitchFamily="18" charset="0"/>
                      </a:rPr>
                      <m:t> </m:t>
                    </m:r>
                  </m:oMath>
                </a14:m>
                <a:r>
                  <a:rPr lang="zh-CN" altLang="en-US" sz="2000" dirty="0"/>
                  <a:t>的粗略近似。需要注意的是，前向</a:t>
                </a:r>
                <a:r>
                  <a:rPr lang="en-US" altLang="zh-CN" sz="2000" dirty="0"/>
                  <a:t>warp</a:t>
                </a:r>
                <a:r>
                  <a:rPr lang="zh-CN" altLang="en-US" sz="2000" dirty="0"/>
                  <a:t>会造成像素缺失的空洞现象，一般能够使用最近邻插值等对其进行填补。我们选择用噪声填充空洞区域，然后使用</a:t>
                </a:r>
                <a:r>
                  <a:rPr lang="en-US" altLang="zh-CN" sz="2000" dirty="0" err="1"/>
                  <a:t>StableDiffusion</a:t>
                </a:r>
                <a:r>
                  <a:rPr lang="zh-CN" altLang="en-US" sz="2000" dirty="0"/>
                  <a:t>进行去噪修复。</a:t>
                </a:r>
              </a:p>
            </p:txBody>
          </p:sp>
        </mc:Choice>
        <mc:Fallback>
          <p:sp>
            <p:nvSpPr>
              <p:cNvPr id="7" name="文本框 6">
                <a:extLst>
                  <a:ext uri="{FF2B5EF4-FFF2-40B4-BE49-F238E27FC236}">
                    <a16:creationId xmlns:a16="http://schemas.microsoft.com/office/drawing/2014/main" id="{EF9B45DB-D79B-B4B1-290D-F246D19431E2}"/>
                  </a:ext>
                </a:extLst>
              </p:cNvPr>
              <p:cNvSpPr txBox="1">
                <a:spLocks noRot="1" noChangeAspect="1" noMove="1" noResize="1" noEditPoints="1" noAdjustHandles="1" noChangeArrowheads="1" noChangeShapeType="1" noTextEdit="1"/>
              </p:cNvSpPr>
              <p:nvPr/>
            </p:nvSpPr>
            <p:spPr>
              <a:xfrm>
                <a:off x="1234751" y="1808030"/>
                <a:ext cx="9340810" cy="2353786"/>
              </a:xfrm>
              <a:prstGeom prst="rect">
                <a:avLst/>
              </a:prstGeom>
              <a:blipFill>
                <a:blip r:embed="rId3"/>
                <a:stretch>
                  <a:fillRect l="-718" r="-653" b="-362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6A78602-E97A-B508-E5B4-22660E5679DB}"/>
              </a:ext>
            </a:extLst>
          </p:cNvPr>
          <p:cNvPicPr>
            <a:picLocks noChangeAspect="1"/>
          </p:cNvPicPr>
          <p:nvPr/>
        </p:nvPicPr>
        <p:blipFill>
          <a:blip r:embed="rId4"/>
          <a:stretch>
            <a:fillRect/>
          </a:stretch>
        </p:blipFill>
        <p:spPr>
          <a:xfrm>
            <a:off x="1882487" y="4115453"/>
            <a:ext cx="8045338" cy="2340777"/>
          </a:xfrm>
          <a:prstGeom prst="rect">
            <a:avLst/>
          </a:prstGeom>
        </p:spPr>
      </p:pic>
    </p:spTree>
    <p:extLst>
      <p:ext uri="{BB962C8B-B14F-4D97-AF65-F5344CB8AC3E}">
        <p14:creationId xmlns:p14="http://schemas.microsoft.com/office/powerpoint/2010/main" val="1030209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Experiment content</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基于光流</a:t>
            </a:r>
            <a:r>
              <a:rPr kumimoji="0" lang="en-US" altLang="zh-CN" sz="1600" b="0" i="0" u="none" strike="noStrike" kern="1200" cap="none" spc="0" normalizeH="0" baseline="0" noProof="0" dirty="0">
                <a:ln>
                  <a:noFill/>
                </a:ln>
                <a:solidFill>
                  <a:schemeClr val="tx1"/>
                </a:solidFill>
                <a:effectLst/>
                <a:uLnTx/>
                <a:uFillTx/>
                <a:latin typeface="微软雅黑 Light"/>
                <a:ea typeface="微软雅黑 Light"/>
                <a:cs typeface="+mn-cs"/>
              </a:rPr>
              <a:t>warp</a:t>
            </a: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和运动掩码的前处理</a:t>
            </a:r>
          </a:p>
        </p:txBody>
      </p:sp>
      <p:sp>
        <p:nvSpPr>
          <p:cNvPr id="4" name="文本框 3">
            <a:extLst>
              <a:ext uri="{FF2B5EF4-FFF2-40B4-BE49-F238E27FC236}">
                <a16:creationId xmlns:a16="http://schemas.microsoft.com/office/drawing/2014/main" id="{15D4F1DF-8A98-F1A2-5BAD-4913E7874C66}"/>
              </a:ext>
            </a:extLst>
          </p:cNvPr>
          <p:cNvSpPr txBox="1"/>
          <p:nvPr/>
        </p:nvSpPr>
        <p:spPr>
          <a:xfrm>
            <a:off x="1234751" y="986390"/>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b="1" dirty="0"/>
              <a:t>运动掩码</a:t>
            </a:r>
            <a:endParaRPr lang="en-US" altLang="zh-CN" sz="3200" b="1" dirty="0"/>
          </a:p>
        </p:txBody>
      </p:sp>
      <p:sp>
        <p:nvSpPr>
          <p:cNvPr id="7" name="文本框 6">
            <a:extLst>
              <a:ext uri="{FF2B5EF4-FFF2-40B4-BE49-F238E27FC236}">
                <a16:creationId xmlns:a16="http://schemas.microsoft.com/office/drawing/2014/main" id="{EF9B45DB-D79B-B4B1-290D-F246D19431E2}"/>
              </a:ext>
            </a:extLst>
          </p:cNvPr>
          <p:cNvSpPr txBox="1"/>
          <p:nvPr/>
        </p:nvSpPr>
        <p:spPr>
          <a:xfrm>
            <a:off x="1234751" y="1808030"/>
            <a:ext cx="9340810" cy="2353786"/>
          </a:xfrm>
          <a:prstGeom prst="rect">
            <a:avLst/>
          </a:prstGeom>
          <a:noFill/>
        </p:spPr>
        <p:txBody>
          <a:bodyPr wrap="square" rtlCol="0">
            <a:spAutoFit/>
          </a:bodyPr>
          <a:lstStyle/>
          <a:p>
            <a:pPr>
              <a:lnSpc>
                <a:spcPct val="150000"/>
              </a:lnSpc>
            </a:pPr>
            <a:r>
              <a:rPr lang="zh-CN" altLang="en-US" sz="2000" dirty="0"/>
              <a:t>由于我们希望视频连续帧中不运动的物体保持一致，因此我们使用运动掩码进行前景和背景分割，运动物体作为前景，标记为</a:t>
            </a:r>
            <a:r>
              <a:rPr lang="en-US" altLang="zh-CN" sz="2000" dirty="0"/>
              <a:t>inpainting</a:t>
            </a:r>
            <a:r>
              <a:rPr lang="zh-CN" altLang="en-US" sz="2000" dirty="0"/>
              <a:t>区域，背景和上一帧保持一致。</a:t>
            </a:r>
            <a:r>
              <a:rPr lang="en-US" altLang="zh-CN" sz="2000" dirty="0"/>
              <a:t>mask</a:t>
            </a:r>
            <a:r>
              <a:rPr lang="zh-CN" altLang="en-US" sz="2000" dirty="0"/>
              <a:t>的作用是分割运动物体，运动物体在图像中的掩码应当具有一定的连续性，不应出现太多孔洞。因此我们对光流二值化产生的掩码进行形态学闭操作去除</a:t>
            </a:r>
            <a:r>
              <a:rPr lang="en-US" altLang="zh-CN" sz="2000" dirty="0"/>
              <a:t>mask</a:t>
            </a:r>
            <a:r>
              <a:rPr lang="zh-CN" altLang="en-US" sz="2000" dirty="0"/>
              <a:t>的孔洞区域。</a:t>
            </a:r>
          </a:p>
        </p:txBody>
      </p:sp>
      <p:pic>
        <p:nvPicPr>
          <p:cNvPr id="8" name="图片 7">
            <a:extLst>
              <a:ext uri="{FF2B5EF4-FFF2-40B4-BE49-F238E27FC236}">
                <a16:creationId xmlns:a16="http://schemas.microsoft.com/office/drawing/2014/main" id="{EE8EC8C0-10F2-A391-3149-569EB14B1EE1}"/>
              </a:ext>
            </a:extLst>
          </p:cNvPr>
          <p:cNvPicPr>
            <a:picLocks noChangeAspect="1"/>
          </p:cNvPicPr>
          <p:nvPr/>
        </p:nvPicPr>
        <p:blipFill rotWithShape="1">
          <a:blip r:embed="rId3"/>
          <a:srcRect b="32166"/>
          <a:stretch/>
        </p:blipFill>
        <p:spPr>
          <a:xfrm>
            <a:off x="1234751" y="4061961"/>
            <a:ext cx="9124686" cy="2074631"/>
          </a:xfrm>
          <a:prstGeom prst="rect">
            <a:avLst/>
          </a:prstGeom>
        </p:spPr>
      </p:pic>
      <p:pic>
        <p:nvPicPr>
          <p:cNvPr id="9" name="图片 8">
            <a:extLst>
              <a:ext uri="{FF2B5EF4-FFF2-40B4-BE49-F238E27FC236}">
                <a16:creationId xmlns:a16="http://schemas.microsoft.com/office/drawing/2014/main" id="{29D30239-D134-49F1-8810-D28F8CB65A3A}"/>
              </a:ext>
            </a:extLst>
          </p:cNvPr>
          <p:cNvPicPr>
            <a:picLocks noChangeAspect="1"/>
          </p:cNvPicPr>
          <p:nvPr/>
        </p:nvPicPr>
        <p:blipFill rotWithShape="1">
          <a:blip r:embed="rId3"/>
          <a:srcRect t="79264"/>
          <a:stretch/>
        </p:blipFill>
        <p:spPr>
          <a:xfrm>
            <a:off x="1363751" y="5962338"/>
            <a:ext cx="8573123" cy="595859"/>
          </a:xfrm>
          <a:prstGeom prst="rect">
            <a:avLst/>
          </a:prstGeom>
        </p:spPr>
      </p:pic>
    </p:spTree>
    <p:extLst>
      <p:ext uri="{BB962C8B-B14F-4D97-AF65-F5344CB8AC3E}">
        <p14:creationId xmlns:p14="http://schemas.microsoft.com/office/powerpoint/2010/main" val="564905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4926891E-8A48-12FC-D8DA-08023913DE6A}"/>
              </a:ext>
            </a:extLst>
          </p:cNvPr>
          <p:cNvGrpSpPr/>
          <p:nvPr/>
        </p:nvGrpSpPr>
        <p:grpSpPr>
          <a:xfrm>
            <a:off x="7061846" y="2247294"/>
            <a:ext cx="2835670" cy="1210368"/>
            <a:chOff x="817928" y="2521258"/>
            <a:chExt cx="2835670" cy="1210368"/>
          </a:xfrm>
        </p:grpSpPr>
        <p:sp>
          <p:nvSpPr>
            <p:cNvPr id="24" name="矩形 23">
              <a:extLst>
                <a:ext uri="{FF2B5EF4-FFF2-40B4-BE49-F238E27FC236}">
                  <a16:creationId xmlns:a16="http://schemas.microsoft.com/office/drawing/2014/main" id="{3619904F-5D36-A5D2-ACDF-FCCA1BB09595}"/>
                </a:ext>
              </a:extLst>
            </p:cNvPr>
            <p:cNvSpPr/>
            <p:nvPr/>
          </p:nvSpPr>
          <p:spPr>
            <a:xfrm>
              <a:off x="817928" y="2521258"/>
              <a:ext cx="2835669" cy="76873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4000" b="1" dirty="0">
                  <a:latin typeface="思源黑体 CN" panose="020B0500000000000000" pitchFamily="34" charset="-122"/>
                  <a:ea typeface="思源黑体 CN" panose="020B0500000000000000" pitchFamily="34" charset="-122"/>
                </a:rPr>
                <a:t>研究成果</a:t>
              </a:r>
            </a:p>
          </p:txBody>
        </p:sp>
        <p:sp>
          <p:nvSpPr>
            <p:cNvPr id="25" name="文本框 6">
              <a:extLst>
                <a:ext uri="{FF2B5EF4-FFF2-40B4-BE49-F238E27FC236}">
                  <a16:creationId xmlns:a16="http://schemas.microsoft.com/office/drawing/2014/main" id="{64844FA9-AD10-DB33-D0C4-0A8C166034C0}"/>
                </a:ext>
              </a:extLst>
            </p:cNvPr>
            <p:cNvSpPr txBox="1"/>
            <p:nvPr/>
          </p:nvSpPr>
          <p:spPr>
            <a:xfrm>
              <a:off x="817929" y="3283481"/>
              <a:ext cx="2835669"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500" dirty="0">
                  <a:latin typeface="+mn-ea"/>
                </a:rPr>
                <a:t>Research Result</a:t>
              </a:r>
            </a:p>
          </p:txBody>
        </p:sp>
        <p:cxnSp>
          <p:nvCxnSpPr>
            <p:cNvPr id="26" name="直接连接符 25">
              <a:extLst>
                <a:ext uri="{FF2B5EF4-FFF2-40B4-BE49-F238E27FC236}">
                  <a16:creationId xmlns:a16="http://schemas.microsoft.com/office/drawing/2014/main" id="{7DE14EC5-0748-AA9F-C0E7-A9246F9C1F89}"/>
                </a:ext>
              </a:extLst>
            </p:cNvPr>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5DCFB825-6704-0191-C3EB-4B779AF2EEFB}"/>
              </a:ext>
            </a:extLst>
          </p:cNvPr>
          <p:cNvGrpSpPr/>
          <p:nvPr/>
        </p:nvGrpSpPr>
        <p:grpSpPr>
          <a:xfrm>
            <a:off x="0" y="3736456"/>
            <a:ext cx="12192000" cy="874250"/>
            <a:chOff x="-13448" y="3662361"/>
            <a:chExt cx="9157448" cy="874250"/>
          </a:xfrm>
        </p:grpSpPr>
        <p:sp>
          <p:nvSpPr>
            <p:cNvPr id="21" name="任意多边形 13">
              <a:extLst>
                <a:ext uri="{FF2B5EF4-FFF2-40B4-BE49-F238E27FC236}">
                  <a16:creationId xmlns:a16="http://schemas.microsoft.com/office/drawing/2014/main" id="{5AAD072B-ED0F-8A87-295E-24FEA83931B0}"/>
                </a:ext>
              </a:extLst>
            </p:cNvPr>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2" name="任意多边形 14">
              <a:extLst>
                <a:ext uri="{FF2B5EF4-FFF2-40B4-BE49-F238E27FC236}">
                  <a16:creationId xmlns:a16="http://schemas.microsoft.com/office/drawing/2014/main" id="{105C87B3-DEAA-09AD-6976-CF004CF33CA2}"/>
                </a:ext>
              </a:extLst>
            </p:cNvPr>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3" name="任意多边形 15">
              <a:extLst>
                <a:ext uri="{FF2B5EF4-FFF2-40B4-BE49-F238E27FC236}">
                  <a16:creationId xmlns:a16="http://schemas.microsoft.com/office/drawing/2014/main" id="{EEB5A6CF-7790-F8BA-0564-45E2AB99CCBB}"/>
                </a:ext>
              </a:extLst>
            </p:cNvPr>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extLst>
      <p:ext uri="{BB962C8B-B14F-4D97-AF65-F5344CB8AC3E}">
        <p14:creationId xmlns:p14="http://schemas.microsoft.com/office/powerpoint/2010/main" val="2026983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A75B1B4-9A3D-9DF5-D238-3FE3C1F032BE}"/>
              </a:ext>
            </a:extLst>
          </p:cNvPr>
          <p:cNvPicPr>
            <a:picLocks noChangeAspect="1"/>
          </p:cNvPicPr>
          <p:nvPr/>
        </p:nvPicPr>
        <p:blipFill>
          <a:blip r:embed="rId3"/>
          <a:stretch>
            <a:fillRect/>
          </a:stretch>
        </p:blipFill>
        <p:spPr>
          <a:xfrm>
            <a:off x="4364732" y="158530"/>
            <a:ext cx="6950015" cy="6540940"/>
          </a:xfrm>
          <a:prstGeom prst="rect">
            <a:avLst/>
          </a:prstGeom>
        </p:spPr>
      </p:pic>
      <p:sp>
        <p:nvSpPr>
          <p:cNvPr id="10" name="文本占位符 3">
            <a:extLst>
              <a:ext uri="{FF2B5EF4-FFF2-40B4-BE49-F238E27FC236}">
                <a16:creationId xmlns:a16="http://schemas.microsoft.com/office/drawing/2014/main" id="{BA924046-4405-2D63-1A14-376CF6B4D366}"/>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Research Result</a:t>
            </a:r>
          </a:p>
        </p:txBody>
      </p:sp>
      <p:sp>
        <p:nvSpPr>
          <p:cNvPr id="11" name="文本占位符 4">
            <a:extLst>
              <a:ext uri="{FF2B5EF4-FFF2-40B4-BE49-F238E27FC236}">
                <a16:creationId xmlns:a16="http://schemas.microsoft.com/office/drawing/2014/main" id="{D280F697-E024-DDB9-E03A-F93EFB18FB58}"/>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研究成果</a:t>
            </a:r>
          </a:p>
        </p:txBody>
      </p:sp>
      <p:sp>
        <p:nvSpPr>
          <p:cNvPr id="13" name="文本框 12">
            <a:extLst>
              <a:ext uri="{FF2B5EF4-FFF2-40B4-BE49-F238E27FC236}">
                <a16:creationId xmlns:a16="http://schemas.microsoft.com/office/drawing/2014/main" id="{0E458904-5818-1839-43B2-3834CDA225E4}"/>
              </a:ext>
            </a:extLst>
          </p:cNvPr>
          <p:cNvSpPr txBox="1"/>
          <p:nvPr/>
        </p:nvSpPr>
        <p:spPr>
          <a:xfrm>
            <a:off x="447778" y="5126297"/>
            <a:ext cx="6097772" cy="646331"/>
          </a:xfrm>
          <a:prstGeom prst="rect">
            <a:avLst/>
          </a:prstGeom>
          <a:noFill/>
        </p:spPr>
        <p:txBody>
          <a:bodyPr wrap="square">
            <a:spAutoFit/>
          </a:bodyPr>
          <a:lstStyle/>
          <a:p>
            <a:r>
              <a:rPr lang="zh-CN" altLang="en-US" dirty="0"/>
              <a:t>我们基于Gradio搭建了WebUI,</a:t>
            </a:r>
            <a:endParaRPr lang="en-US" altLang="zh-CN" dirty="0"/>
          </a:p>
          <a:p>
            <a:r>
              <a:rPr lang="zh-CN" altLang="en-US" dirty="0"/>
              <a:t>便于进行试验操作与展示。</a:t>
            </a:r>
          </a:p>
        </p:txBody>
      </p:sp>
    </p:spTree>
    <p:extLst>
      <p:ext uri="{BB962C8B-B14F-4D97-AF65-F5344CB8AC3E}">
        <p14:creationId xmlns:p14="http://schemas.microsoft.com/office/powerpoint/2010/main" val="853364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Research Result</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683760"/>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研究成果</a:t>
            </a:r>
          </a:p>
        </p:txBody>
      </p:sp>
      <p:sp>
        <p:nvSpPr>
          <p:cNvPr id="4" name="文本框 3">
            <a:extLst>
              <a:ext uri="{FF2B5EF4-FFF2-40B4-BE49-F238E27FC236}">
                <a16:creationId xmlns:a16="http://schemas.microsoft.com/office/drawing/2014/main" id="{075F326C-DDB0-7697-87B3-81F4741045A7}"/>
              </a:ext>
            </a:extLst>
          </p:cNvPr>
          <p:cNvSpPr txBox="1"/>
          <p:nvPr/>
        </p:nvSpPr>
        <p:spPr>
          <a:xfrm>
            <a:off x="6966315" y="1007061"/>
            <a:ext cx="4590661" cy="473206"/>
          </a:xfrm>
          <a:prstGeom prst="rect">
            <a:avLst/>
          </a:prstGeom>
          <a:noFill/>
        </p:spPr>
        <p:txBody>
          <a:bodyPr wrap="square" rtlCol="0">
            <a:spAutoFit/>
          </a:bodyPr>
          <a:lstStyle/>
          <a:p>
            <a:pPr>
              <a:lnSpc>
                <a:spcPct val="150000"/>
              </a:lnSpc>
            </a:pPr>
            <a:r>
              <a:rPr lang="zh-CN" altLang="en-US" dirty="0">
                <a:latin typeface="Courier New" panose="02070309020205020404" pitchFamily="49" charset="0"/>
              </a:rPr>
              <a:t>第一帧</a:t>
            </a:r>
            <a:r>
              <a:rPr lang="en-US" altLang="zh-CN" dirty="0">
                <a:latin typeface="Courier New" panose="02070309020205020404" pitchFamily="49" charset="0"/>
              </a:rPr>
              <a:t>-</a:t>
            </a:r>
            <a:r>
              <a:rPr lang="zh-CN" altLang="en-US" dirty="0">
                <a:latin typeface="Courier New" panose="02070309020205020404" pitchFamily="49" charset="0"/>
              </a:rPr>
              <a:t>光流</a:t>
            </a:r>
            <a:r>
              <a:rPr lang="en-US" altLang="zh-CN" dirty="0">
                <a:latin typeface="Courier New" panose="02070309020205020404" pitchFamily="49" charset="0"/>
              </a:rPr>
              <a:t>-</a:t>
            </a:r>
            <a:r>
              <a:rPr lang="zh-CN" altLang="en-US" dirty="0">
                <a:latin typeface="Courier New" panose="02070309020205020404" pitchFamily="49" charset="0"/>
              </a:rPr>
              <a:t>生成图像</a:t>
            </a:r>
            <a:endParaRPr lang="zh-CN" altLang="en-US" dirty="0"/>
          </a:p>
        </p:txBody>
      </p:sp>
      <p:pic>
        <p:nvPicPr>
          <p:cNvPr id="10" name="图片 9">
            <a:extLst>
              <a:ext uri="{FF2B5EF4-FFF2-40B4-BE49-F238E27FC236}">
                <a16:creationId xmlns:a16="http://schemas.microsoft.com/office/drawing/2014/main" id="{5B33D3F0-E1CB-AECC-F6AA-2F8B9DC4DBA1}"/>
              </a:ext>
            </a:extLst>
          </p:cNvPr>
          <p:cNvPicPr>
            <a:picLocks noChangeAspect="1"/>
          </p:cNvPicPr>
          <p:nvPr/>
        </p:nvPicPr>
        <p:blipFill>
          <a:blip r:embed="rId3"/>
          <a:stretch>
            <a:fillRect/>
          </a:stretch>
        </p:blipFill>
        <p:spPr>
          <a:xfrm>
            <a:off x="344436" y="1007061"/>
            <a:ext cx="6205219" cy="1583170"/>
          </a:xfrm>
          <a:prstGeom prst="rect">
            <a:avLst/>
          </a:prstGeom>
        </p:spPr>
      </p:pic>
      <p:pic>
        <p:nvPicPr>
          <p:cNvPr id="12" name="图片 11">
            <a:extLst>
              <a:ext uri="{FF2B5EF4-FFF2-40B4-BE49-F238E27FC236}">
                <a16:creationId xmlns:a16="http://schemas.microsoft.com/office/drawing/2014/main" id="{FD0459AC-3AEB-7CE8-300D-61578229D03F}"/>
              </a:ext>
            </a:extLst>
          </p:cNvPr>
          <p:cNvPicPr>
            <a:picLocks noChangeAspect="1"/>
          </p:cNvPicPr>
          <p:nvPr/>
        </p:nvPicPr>
        <p:blipFill>
          <a:blip r:embed="rId4"/>
          <a:stretch>
            <a:fillRect/>
          </a:stretch>
        </p:blipFill>
        <p:spPr>
          <a:xfrm>
            <a:off x="344436" y="2778951"/>
            <a:ext cx="6232052" cy="1596586"/>
          </a:xfrm>
          <a:prstGeom prst="rect">
            <a:avLst/>
          </a:prstGeom>
        </p:spPr>
      </p:pic>
      <p:pic>
        <p:nvPicPr>
          <p:cNvPr id="14" name="图片 13">
            <a:extLst>
              <a:ext uri="{FF2B5EF4-FFF2-40B4-BE49-F238E27FC236}">
                <a16:creationId xmlns:a16="http://schemas.microsoft.com/office/drawing/2014/main" id="{79661F36-D2A8-2C84-AE0D-7185D0EB61FC}"/>
              </a:ext>
            </a:extLst>
          </p:cNvPr>
          <p:cNvPicPr>
            <a:picLocks noChangeAspect="1"/>
          </p:cNvPicPr>
          <p:nvPr/>
        </p:nvPicPr>
        <p:blipFill>
          <a:blip r:embed="rId5"/>
          <a:stretch>
            <a:fillRect/>
          </a:stretch>
        </p:blipFill>
        <p:spPr>
          <a:xfrm>
            <a:off x="365265" y="4564257"/>
            <a:ext cx="6238760" cy="1569753"/>
          </a:xfrm>
          <a:prstGeom prst="rect">
            <a:avLst/>
          </a:prstGeom>
        </p:spPr>
      </p:pic>
      <p:sp>
        <p:nvSpPr>
          <p:cNvPr id="15" name="文本框 14">
            <a:extLst>
              <a:ext uri="{FF2B5EF4-FFF2-40B4-BE49-F238E27FC236}">
                <a16:creationId xmlns:a16="http://schemas.microsoft.com/office/drawing/2014/main" id="{A127F7B3-46C3-B3D1-0128-A989B1D1CA51}"/>
              </a:ext>
            </a:extLst>
          </p:cNvPr>
          <p:cNvSpPr txBox="1"/>
          <p:nvPr/>
        </p:nvSpPr>
        <p:spPr>
          <a:xfrm>
            <a:off x="7050760" y="4241889"/>
            <a:ext cx="4421770" cy="1892121"/>
          </a:xfrm>
          <a:prstGeom prst="rect">
            <a:avLst/>
          </a:prstGeom>
          <a:noFill/>
        </p:spPr>
        <p:txBody>
          <a:bodyPr wrap="square" rtlCol="0">
            <a:spAutoFit/>
          </a:bodyPr>
          <a:lstStyle/>
          <a:p>
            <a:pPr>
              <a:lnSpc>
                <a:spcPct val="150000"/>
              </a:lnSpc>
            </a:pPr>
            <a:r>
              <a:rPr lang="zh-CN" altLang="en-US" sz="2000" dirty="0"/>
              <a:t>观察实验结果，可以看出示例</a:t>
            </a:r>
            <a:r>
              <a:rPr lang="en-US" altLang="zh-CN" sz="2000" dirty="0"/>
              <a:t>1</a:t>
            </a:r>
            <a:r>
              <a:rPr lang="zh-CN" altLang="en-US" sz="2000" dirty="0"/>
              <a:t>图（</a:t>
            </a:r>
            <a:r>
              <a:rPr lang="en-US" altLang="zh-CN" sz="2000" dirty="0"/>
              <a:t>3</a:t>
            </a:r>
            <a:r>
              <a:rPr lang="zh-CN" altLang="en-US" sz="2000" dirty="0"/>
              <a:t>）的手部和图（</a:t>
            </a:r>
            <a:r>
              <a:rPr lang="en-US" altLang="zh-CN" sz="2000" dirty="0"/>
              <a:t>4</a:t>
            </a:r>
            <a:r>
              <a:rPr lang="zh-CN" altLang="en-US" sz="2000" dirty="0"/>
              <a:t>）的头部有较大幅度运动，生成的图像也都具有对应位置的</a:t>
            </a:r>
            <a:r>
              <a:rPr lang="zh-CN" altLang="en-US" sz="2000" b="1" dirty="0"/>
              <a:t>运动模糊</a:t>
            </a:r>
            <a:r>
              <a:rPr lang="zh-CN" altLang="en-US" sz="2000" dirty="0"/>
              <a:t>。</a:t>
            </a:r>
          </a:p>
        </p:txBody>
      </p:sp>
    </p:spTree>
    <p:extLst>
      <p:ext uri="{BB962C8B-B14F-4D97-AF65-F5344CB8AC3E}">
        <p14:creationId xmlns:p14="http://schemas.microsoft.com/office/powerpoint/2010/main" val="3911387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Research Result</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研究成果</a:t>
            </a:r>
          </a:p>
        </p:txBody>
      </p:sp>
      <p:pic>
        <p:nvPicPr>
          <p:cNvPr id="5" name="图片 4">
            <a:extLst>
              <a:ext uri="{FF2B5EF4-FFF2-40B4-BE49-F238E27FC236}">
                <a16:creationId xmlns:a16="http://schemas.microsoft.com/office/drawing/2014/main" id="{1378D2C5-0AAE-62F2-B1CE-E260B7B4848E}"/>
              </a:ext>
            </a:extLst>
          </p:cNvPr>
          <p:cNvPicPr>
            <a:picLocks noChangeAspect="1"/>
          </p:cNvPicPr>
          <p:nvPr/>
        </p:nvPicPr>
        <p:blipFill>
          <a:blip r:embed="rId3"/>
          <a:stretch>
            <a:fillRect/>
          </a:stretch>
        </p:blipFill>
        <p:spPr>
          <a:xfrm>
            <a:off x="344436" y="1025865"/>
            <a:ext cx="6205219" cy="1579754"/>
          </a:xfrm>
          <a:prstGeom prst="rect">
            <a:avLst/>
          </a:prstGeom>
        </p:spPr>
      </p:pic>
      <p:pic>
        <p:nvPicPr>
          <p:cNvPr id="7" name="图片 6">
            <a:extLst>
              <a:ext uri="{FF2B5EF4-FFF2-40B4-BE49-F238E27FC236}">
                <a16:creationId xmlns:a16="http://schemas.microsoft.com/office/drawing/2014/main" id="{49D47241-E3E0-AB83-1855-81175D5EB5F3}"/>
              </a:ext>
            </a:extLst>
          </p:cNvPr>
          <p:cNvPicPr>
            <a:picLocks noChangeAspect="1"/>
          </p:cNvPicPr>
          <p:nvPr/>
        </p:nvPicPr>
        <p:blipFill>
          <a:blip r:embed="rId4"/>
          <a:stretch>
            <a:fillRect/>
          </a:stretch>
        </p:blipFill>
        <p:spPr>
          <a:xfrm>
            <a:off x="339630" y="2803255"/>
            <a:ext cx="6211913" cy="1573060"/>
          </a:xfrm>
          <a:prstGeom prst="rect">
            <a:avLst/>
          </a:prstGeom>
        </p:spPr>
      </p:pic>
      <p:pic>
        <p:nvPicPr>
          <p:cNvPr id="9" name="图片 8">
            <a:extLst>
              <a:ext uri="{FF2B5EF4-FFF2-40B4-BE49-F238E27FC236}">
                <a16:creationId xmlns:a16="http://schemas.microsoft.com/office/drawing/2014/main" id="{AE3F34DA-3C36-E097-F4ED-8F01335F4A84}"/>
              </a:ext>
            </a:extLst>
          </p:cNvPr>
          <p:cNvPicPr>
            <a:picLocks noChangeAspect="1"/>
          </p:cNvPicPr>
          <p:nvPr/>
        </p:nvPicPr>
        <p:blipFill>
          <a:blip r:embed="rId5"/>
          <a:stretch>
            <a:fillRect/>
          </a:stretch>
        </p:blipFill>
        <p:spPr>
          <a:xfrm>
            <a:off x="337742" y="4573951"/>
            <a:ext cx="6211913" cy="1574663"/>
          </a:xfrm>
          <a:prstGeom prst="rect">
            <a:avLst/>
          </a:prstGeom>
        </p:spPr>
      </p:pic>
      <p:sp>
        <p:nvSpPr>
          <p:cNvPr id="13" name="文本框 12">
            <a:extLst>
              <a:ext uri="{FF2B5EF4-FFF2-40B4-BE49-F238E27FC236}">
                <a16:creationId xmlns:a16="http://schemas.microsoft.com/office/drawing/2014/main" id="{10D4DBC3-D699-978C-FBF8-A6BC202D1944}"/>
              </a:ext>
            </a:extLst>
          </p:cNvPr>
          <p:cNvSpPr txBox="1"/>
          <p:nvPr/>
        </p:nvSpPr>
        <p:spPr>
          <a:xfrm>
            <a:off x="6966315" y="1007061"/>
            <a:ext cx="4590661" cy="473206"/>
          </a:xfrm>
          <a:prstGeom prst="rect">
            <a:avLst/>
          </a:prstGeom>
          <a:noFill/>
        </p:spPr>
        <p:txBody>
          <a:bodyPr wrap="square" rtlCol="0">
            <a:spAutoFit/>
          </a:bodyPr>
          <a:lstStyle/>
          <a:p>
            <a:pPr>
              <a:lnSpc>
                <a:spcPct val="150000"/>
              </a:lnSpc>
            </a:pPr>
            <a:r>
              <a:rPr lang="zh-CN" altLang="en-US" dirty="0">
                <a:latin typeface="Courier New" panose="02070309020205020404" pitchFamily="49" charset="0"/>
              </a:rPr>
              <a:t>第一帧</a:t>
            </a:r>
            <a:r>
              <a:rPr lang="en-US" altLang="zh-CN" dirty="0">
                <a:latin typeface="Courier New" panose="02070309020205020404" pitchFamily="49" charset="0"/>
              </a:rPr>
              <a:t>-</a:t>
            </a:r>
            <a:r>
              <a:rPr lang="zh-CN" altLang="en-US" dirty="0">
                <a:latin typeface="Courier New" panose="02070309020205020404" pitchFamily="49" charset="0"/>
              </a:rPr>
              <a:t>光流</a:t>
            </a:r>
            <a:r>
              <a:rPr lang="en-US" altLang="zh-CN" dirty="0">
                <a:latin typeface="Courier New" panose="02070309020205020404" pitchFamily="49" charset="0"/>
              </a:rPr>
              <a:t>-</a:t>
            </a:r>
            <a:r>
              <a:rPr lang="zh-CN" altLang="en-US" dirty="0">
                <a:latin typeface="Courier New" panose="02070309020205020404" pitchFamily="49" charset="0"/>
              </a:rPr>
              <a:t>生成图像</a:t>
            </a:r>
            <a:endParaRPr lang="zh-CN" altLang="en-US" dirty="0"/>
          </a:p>
        </p:txBody>
      </p:sp>
      <p:sp>
        <p:nvSpPr>
          <p:cNvPr id="14" name="文本框 13">
            <a:extLst>
              <a:ext uri="{FF2B5EF4-FFF2-40B4-BE49-F238E27FC236}">
                <a16:creationId xmlns:a16="http://schemas.microsoft.com/office/drawing/2014/main" id="{D76D3BB8-76E8-0891-2C1A-608E35A25BF3}"/>
              </a:ext>
            </a:extLst>
          </p:cNvPr>
          <p:cNvSpPr txBox="1"/>
          <p:nvPr/>
        </p:nvSpPr>
        <p:spPr>
          <a:xfrm>
            <a:off x="7050760" y="4241889"/>
            <a:ext cx="4421770" cy="1892121"/>
          </a:xfrm>
          <a:prstGeom prst="rect">
            <a:avLst/>
          </a:prstGeom>
          <a:noFill/>
        </p:spPr>
        <p:txBody>
          <a:bodyPr wrap="square" rtlCol="0">
            <a:spAutoFit/>
          </a:bodyPr>
          <a:lstStyle/>
          <a:p>
            <a:pPr>
              <a:lnSpc>
                <a:spcPct val="150000"/>
              </a:lnSpc>
            </a:pPr>
            <a:r>
              <a:rPr lang="zh-CN" altLang="en-US" sz="2000" dirty="0"/>
              <a:t>示例</a:t>
            </a:r>
            <a:r>
              <a:rPr lang="en-US" altLang="zh-CN" sz="2000" dirty="0"/>
              <a:t>2</a:t>
            </a:r>
            <a:r>
              <a:rPr lang="zh-CN" altLang="en-US" sz="2000" dirty="0"/>
              <a:t>图（</a:t>
            </a:r>
            <a:r>
              <a:rPr lang="en-US" altLang="zh-CN" sz="2000" dirty="0"/>
              <a:t>2</a:t>
            </a:r>
            <a:r>
              <a:rPr lang="zh-CN" altLang="en-US" sz="2000" dirty="0"/>
              <a:t>）的杯子经对比</a:t>
            </a:r>
            <a:r>
              <a:rPr lang="zh-CN" altLang="en-US" sz="2000" b="1" dirty="0"/>
              <a:t>具有相对位移且很好维持了手部形态</a:t>
            </a:r>
            <a:r>
              <a:rPr lang="zh-CN" altLang="en-US" sz="2000" dirty="0"/>
              <a:t>。这些说明了</a:t>
            </a:r>
            <a:r>
              <a:rPr lang="en-US" altLang="zh-CN" sz="2000" dirty="0"/>
              <a:t>ControlNet</a:t>
            </a:r>
            <a:r>
              <a:rPr lang="zh-CN" altLang="en-US" sz="2000" dirty="0"/>
              <a:t>学习到了运动信息并发挥了比较重要的作用。</a:t>
            </a:r>
          </a:p>
        </p:txBody>
      </p:sp>
    </p:spTree>
    <p:extLst>
      <p:ext uri="{BB962C8B-B14F-4D97-AF65-F5344CB8AC3E}">
        <p14:creationId xmlns:p14="http://schemas.microsoft.com/office/powerpoint/2010/main" val="798972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4926891E-8A48-12FC-D8DA-08023913DE6A}"/>
              </a:ext>
            </a:extLst>
          </p:cNvPr>
          <p:cNvGrpSpPr/>
          <p:nvPr/>
        </p:nvGrpSpPr>
        <p:grpSpPr>
          <a:xfrm>
            <a:off x="7061846" y="2247294"/>
            <a:ext cx="2835670" cy="1210368"/>
            <a:chOff x="817928" y="2521258"/>
            <a:chExt cx="2835670" cy="1210368"/>
          </a:xfrm>
        </p:grpSpPr>
        <p:sp>
          <p:nvSpPr>
            <p:cNvPr id="24" name="矩形 23">
              <a:extLst>
                <a:ext uri="{FF2B5EF4-FFF2-40B4-BE49-F238E27FC236}">
                  <a16:creationId xmlns:a16="http://schemas.microsoft.com/office/drawing/2014/main" id="{3619904F-5D36-A5D2-ACDF-FCCA1BB09595}"/>
                </a:ext>
              </a:extLst>
            </p:cNvPr>
            <p:cNvSpPr/>
            <p:nvPr/>
          </p:nvSpPr>
          <p:spPr>
            <a:xfrm>
              <a:off x="817928" y="2521258"/>
              <a:ext cx="2835669" cy="76873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4000" b="1" dirty="0">
                  <a:latin typeface="思源黑体 CN" panose="020B0500000000000000" pitchFamily="34" charset="-122"/>
                  <a:ea typeface="思源黑体 CN" panose="020B0500000000000000" pitchFamily="34" charset="-122"/>
                </a:rPr>
                <a:t>研究总结</a:t>
              </a:r>
            </a:p>
          </p:txBody>
        </p:sp>
        <p:sp>
          <p:nvSpPr>
            <p:cNvPr id="25" name="文本框 6">
              <a:extLst>
                <a:ext uri="{FF2B5EF4-FFF2-40B4-BE49-F238E27FC236}">
                  <a16:creationId xmlns:a16="http://schemas.microsoft.com/office/drawing/2014/main" id="{64844FA9-AD10-DB33-D0C4-0A8C166034C0}"/>
                </a:ext>
              </a:extLst>
            </p:cNvPr>
            <p:cNvSpPr txBox="1"/>
            <p:nvPr/>
          </p:nvSpPr>
          <p:spPr>
            <a:xfrm>
              <a:off x="817929" y="3283481"/>
              <a:ext cx="2835669"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500" dirty="0">
                  <a:latin typeface="+mn-ea"/>
                </a:rPr>
                <a:t>Research Summary</a:t>
              </a:r>
            </a:p>
          </p:txBody>
        </p:sp>
        <p:cxnSp>
          <p:nvCxnSpPr>
            <p:cNvPr id="26" name="直接连接符 25">
              <a:extLst>
                <a:ext uri="{FF2B5EF4-FFF2-40B4-BE49-F238E27FC236}">
                  <a16:creationId xmlns:a16="http://schemas.microsoft.com/office/drawing/2014/main" id="{7DE14EC5-0748-AA9F-C0E7-A9246F9C1F89}"/>
                </a:ext>
              </a:extLst>
            </p:cNvPr>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5DCFB825-6704-0191-C3EB-4B779AF2EEFB}"/>
              </a:ext>
            </a:extLst>
          </p:cNvPr>
          <p:cNvGrpSpPr/>
          <p:nvPr/>
        </p:nvGrpSpPr>
        <p:grpSpPr>
          <a:xfrm>
            <a:off x="0" y="3736456"/>
            <a:ext cx="12192000" cy="874250"/>
            <a:chOff x="-13448" y="3662361"/>
            <a:chExt cx="9157448" cy="874250"/>
          </a:xfrm>
        </p:grpSpPr>
        <p:sp>
          <p:nvSpPr>
            <p:cNvPr id="21" name="任意多边形 13">
              <a:extLst>
                <a:ext uri="{FF2B5EF4-FFF2-40B4-BE49-F238E27FC236}">
                  <a16:creationId xmlns:a16="http://schemas.microsoft.com/office/drawing/2014/main" id="{5AAD072B-ED0F-8A87-295E-24FEA83931B0}"/>
                </a:ext>
              </a:extLst>
            </p:cNvPr>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2" name="任意多边形 14">
              <a:extLst>
                <a:ext uri="{FF2B5EF4-FFF2-40B4-BE49-F238E27FC236}">
                  <a16:creationId xmlns:a16="http://schemas.microsoft.com/office/drawing/2014/main" id="{105C87B3-DEAA-09AD-6976-CF004CF33CA2}"/>
                </a:ext>
              </a:extLst>
            </p:cNvPr>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3" name="任意多边形 15">
              <a:extLst>
                <a:ext uri="{FF2B5EF4-FFF2-40B4-BE49-F238E27FC236}">
                  <a16:creationId xmlns:a16="http://schemas.microsoft.com/office/drawing/2014/main" id="{EEB5A6CF-7790-F8BA-0564-45E2AB99CCBB}"/>
                </a:ext>
              </a:extLst>
            </p:cNvPr>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extLst>
      <p:ext uri="{BB962C8B-B14F-4D97-AF65-F5344CB8AC3E}">
        <p14:creationId xmlns:p14="http://schemas.microsoft.com/office/powerpoint/2010/main" val="3805226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Research Summary</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研究总结</a:t>
            </a:r>
          </a:p>
        </p:txBody>
      </p:sp>
      <p:sp>
        <p:nvSpPr>
          <p:cNvPr id="4" name="文本框 3">
            <a:extLst>
              <a:ext uri="{FF2B5EF4-FFF2-40B4-BE49-F238E27FC236}">
                <a16:creationId xmlns:a16="http://schemas.microsoft.com/office/drawing/2014/main" id="{8E7C3C2F-7B20-E51D-5372-AFA667A22EBF}"/>
              </a:ext>
            </a:extLst>
          </p:cNvPr>
          <p:cNvSpPr txBox="1"/>
          <p:nvPr/>
        </p:nvSpPr>
        <p:spPr>
          <a:xfrm>
            <a:off x="468734" y="1364347"/>
            <a:ext cx="11254532" cy="4662110"/>
          </a:xfrm>
          <a:prstGeom prst="rect">
            <a:avLst/>
          </a:prstGeom>
          <a:noFill/>
        </p:spPr>
        <p:txBody>
          <a:bodyPr wrap="square" rtlCol="0">
            <a:spAutoFit/>
          </a:bodyPr>
          <a:lstStyle/>
          <a:p>
            <a:pPr>
              <a:lnSpc>
                <a:spcPct val="150000"/>
              </a:lnSpc>
            </a:pPr>
            <a:r>
              <a:rPr lang="zh-CN" altLang="en-US" sz="2000" dirty="0"/>
              <a:t>针对视频生成中前后帧闪烁、一致性差的问题，我们提出了一种基于</a:t>
            </a:r>
            <a:r>
              <a:rPr lang="en-US" altLang="zh-CN" sz="2000" dirty="0"/>
              <a:t>ControlNet</a:t>
            </a:r>
            <a:r>
              <a:rPr lang="zh-CN" altLang="en-US" sz="2000" dirty="0"/>
              <a:t>使用光流作为输入的视频生成或转绘模型。我们构建了包含</a:t>
            </a:r>
            <a:r>
              <a:rPr lang="en-US" altLang="zh-CN" sz="2000" b="1" dirty="0"/>
              <a:t>7925</a:t>
            </a:r>
            <a:r>
              <a:rPr lang="zh-CN" altLang="en-US" sz="2000" b="1" dirty="0"/>
              <a:t>组</a:t>
            </a:r>
            <a:r>
              <a:rPr lang="zh-CN" altLang="en-US" sz="2000" dirty="0"/>
              <a:t>视频帧</a:t>
            </a:r>
            <a:r>
              <a:rPr lang="en-US" altLang="zh-CN" sz="2000" dirty="0"/>
              <a:t>-</a:t>
            </a:r>
            <a:r>
              <a:rPr lang="zh-CN" altLang="en-US" sz="2000" dirty="0"/>
              <a:t>光流</a:t>
            </a:r>
            <a:r>
              <a:rPr lang="en-US" altLang="zh-CN" sz="2000" dirty="0"/>
              <a:t>-</a:t>
            </a:r>
            <a:r>
              <a:rPr lang="zh-CN" altLang="en-US" sz="2000" dirty="0"/>
              <a:t>文本标注的多模态数据集，并训练了对应的</a:t>
            </a:r>
            <a:r>
              <a:rPr lang="en-US" altLang="zh-CN" sz="2000" dirty="0"/>
              <a:t>ControlNet</a:t>
            </a:r>
            <a:r>
              <a:rPr lang="zh-CN" altLang="en-US" sz="2000" dirty="0"/>
              <a:t>模型。为了进一步提升生成质量，我们使用了通过光流进行前向</a:t>
            </a:r>
            <a:r>
              <a:rPr lang="en-US" altLang="zh-CN" sz="2000" dirty="0"/>
              <a:t>warp</a:t>
            </a:r>
            <a:r>
              <a:rPr lang="zh-CN" altLang="en-US" sz="2000" dirty="0"/>
              <a:t>的预处理步骤，通过运动掩码分割前景背景，实现</a:t>
            </a:r>
            <a:r>
              <a:rPr lang="en-US" altLang="zh-CN" sz="2000" dirty="0"/>
              <a:t>inpainting</a:t>
            </a:r>
            <a:r>
              <a:rPr lang="zh-CN" altLang="en-US" sz="2000" dirty="0"/>
              <a:t>区域的精确标记。最后我们基于目前最常用的</a:t>
            </a:r>
            <a:r>
              <a:rPr lang="en-US" altLang="zh-CN" sz="2000" dirty="0"/>
              <a:t>stable diffusion</a:t>
            </a:r>
            <a:r>
              <a:rPr lang="zh-CN" altLang="en-US" sz="2000" dirty="0"/>
              <a:t>平台</a:t>
            </a:r>
            <a:r>
              <a:rPr lang="en-US" altLang="zh-CN" sz="2000" dirty="0"/>
              <a:t>automatic1111 stable diffusion </a:t>
            </a:r>
            <a:r>
              <a:rPr lang="en-US" altLang="zh-CN" sz="2000" dirty="0" err="1"/>
              <a:t>webui</a:t>
            </a:r>
            <a:r>
              <a:rPr lang="zh-CN" altLang="en-US" sz="2000" dirty="0"/>
              <a:t>编写了光流视频生成插件，将我们的工作集成到了</a:t>
            </a:r>
            <a:r>
              <a:rPr lang="en-US" altLang="zh-CN" sz="2000" dirty="0"/>
              <a:t>DDPM</a:t>
            </a:r>
            <a:r>
              <a:rPr lang="zh-CN" altLang="en-US" sz="2000" dirty="0"/>
              <a:t>图像生成</a:t>
            </a:r>
            <a:r>
              <a:rPr lang="en-US" altLang="zh-CN" sz="2000" dirty="0"/>
              <a:t>pipeline</a:t>
            </a:r>
            <a:r>
              <a:rPr lang="zh-CN" altLang="en-US" sz="2000" dirty="0"/>
              <a:t>中。</a:t>
            </a:r>
            <a:endParaRPr lang="en-US" altLang="zh-CN" sz="2000" dirty="0"/>
          </a:p>
          <a:p>
            <a:pPr>
              <a:lnSpc>
                <a:spcPct val="150000"/>
              </a:lnSpc>
            </a:pPr>
            <a:r>
              <a:rPr lang="zh-CN" altLang="en-US" sz="2000" dirty="0"/>
              <a:t>综上所述，我们的贡献主要可以分为三点：</a:t>
            </a:r>
            <a:endParaRPr lang="en-US" altLang="zh-CN" sz="2000" dirty="0"/>
          </a:p>
          <a:p>
            <a:pPr marL="457200" indent="-457200">
              <a:lnSpc>
                <a:spcPct val="150000"/>
              </a:lnSpc>
              <a:buFont typeface="+mj-lt"/>
              <a:buAutoNum type="arabicPeriod"/>
            </a:pPr>
            <a:r>
              <a:rPr lang="zh-CN" altLang="en-US" sz="2000" dirty="0"/>
              <a:t>提出了基于</a:t>
            </a:r>
            <a:r>
              <a:rPr lang="en-US" altLang="zh-CN" sz="2000" dirty="0"/>
              <a:t>ControlNet</a:t>
            </a:r>
            <a:r>
              <a:rPr lang="zh-CN" altLang="en-US" sz="2000" dirty="0"/>
              <a:t>结合光流信息进行</a:t>
            </a:r>
            <a:r>
              <a:rPr lang="en-US" altLang="zh-CN" sz="2000" dirty="0"/>
              <a:t>AI</a:t>
            </a:r>
            <a:r>
              <a:rPr lang="zh-CN" altLang="en-US" sz="2000" dirty="0"/>
              <a:t>视频转绘的模型 ；</a:t>
            </a:r>
            <a:endParaRPr lang="en-US" altLang="zh-CN" sz="2000" dirty="0"/>
          </a:p>
          <a:p>
            <a:pPr marL="457200" indent="-457200">
              <a:lnSpc>
                <a:spcPct val="150000"/>
              </a:lnSpc>
              <a:buFont typeface="+mj-lt"/>
              <a:buAutoNum type="arabicPeriod"/>
            </a:pPr>
            <a:r>
              <a:rPr lang="zh-CN" altLang="en-US" sz="2000" dirty="0"/>
              <a:t>构建了包含</a:t>
            </a:r>
            <a:r>
              <a:rPr lang="en-US" altLang="zh-CN" sz="2000" dirty="0"/>
              <a:t>\</a:t>
            </a:r>
            <a:r>
              <a:rPr lang="en-US" altLang="zh-CN" sz="2000" dirty="0" err="1"/>
              <a:t>textbf</a:t>
            </a:r>
            <a:r>
              <a:rPr lang="en-US" altLang="zh-CN" sz="2000" dirty="0"/>
              <a:t>{7925</a:t>
            </a:r>
            <a:r>
              <a:rPr lang="zh-CN" altLang="en-US" sz="2000" dirty="0"/>
              <a:t>组</a:t>
            </a:r>
            <a:r>
              <a:rPr lang="en-US" altLang="zh-CN" sz="2000" dirty="0"/>
              <a:t>}</a:t>
            </a:r>
            <a:r>
              <a:rPr lang="zh-CN" altLang="en-US" sz="2000" dirty="0"/>
              <a:t>视频帧</a:t>
            </a:r>
            <a:r>
              <a:rPr lang="en-US" altLang="zh-CN" sz="2000" dirty="0"/>
              <a:t>-</a:t>
            </a:r>
            <a:r>
              <a:rPr lang="zh-CN" altLang="en-US" sz="2000" dirty="0"/>
              <a:t>光流</a:t>
            </a:r>
            <a:r>
              <a:rPr lang="en-US" altLang="zh-CN" sz="2000" dirty="0"/>
              <a:t>-</a:t>
            </a:r>
            <a:r>
              <a:rPr lang="zh-CN" altLang="en-US" sz="2000" dirty="0"/>
              <a:t>文本标注的多模态数据集；</a:t>
            </a:r>
            <a:endParaRPr lang="en-US" altLang="zh-CN" sz="2000" dirty="0"/>
          </a:p>
          <a:p>
            <a:pPr marL="457200" indent="-457200">
              <a:lnSpc>
                <a:spcPct val="150000"/>
              </a:lnSpc>
              <a:buFont typeface="+mj-lt"/>
              <a:buAutoNum type="arabicPeriod"/>
            </a:pPr>
            <a:r>
              <a:rPr lang="zh-CN" altLang="en-US" sz="2000" dirty="0"/>
              <a:t>编写了对应的</a:t>
            </a:r>
            <a:r>
              <a:rPr lang="en-US" altLang="zh-CN" sz="2000" dirty="0" err="1"/>
              <a:t>webui</a:t>
            </a:r>
            <a:r>
              <a:rPr lang="zh-CN" altLang="en-US" sz="2000" dirty="0"/>
              <a:t>的插件，将上述工作整合进了最流行的</a:t>
            </a:r>
            <a:r>
              <a:rPr lang="en-US" altLang="zh-CN" sz="2000" dirty="0"/>
              <a:t>DDPM</a:t>
            </a:r>
            <a:r>
              <a:rPr lang="zh-CN" altLang="en-US" sz="2000" dirty="0"/>
              <a:t>图像生成流水线中。</a:t>
            </a:r>
          </a:p>
        </p:txBody>
      </p:sp>
    </p:spTree>
    <p:extLst>
      <p:ext uri="{BB962C8B-B14F-4D97-AF65-F5344CB8AC3E}">
        <p14:creationId xmlns:p14="http://schemas.microsoft.com/office/powerpoint/2010/main" val="2069500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Limitations and Analysis</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局限性与分析</a:t>
            </a:r>
          </a:p>
        </p:txBody>
      </p:sp>
      <p:sp>
        <p:nvSpPr>
          <p:cNvPr id="4" name="文本框 3">
            <a:extLst>
              <a:ext uri="{FF2B5EF4-FFF2-40B4-BE49-F238E27FC236}">
                <a16:creationId xmlns:a16="http://schemas.microsoft.com/office/drawing/2014/main" id="{8E7C3C2F-7B20-E51D-5372-AFA667A22EBF}"/>
              </a:ext>
            </a:extLst>
          </p:cNvPr>
          <p:cNvSpPr txBox="1"/>
          <p:nvPr/>
        </p:nvSpPr>
        <p:spPr>
          <a:xfrm>
            <a:off x="468734" y="1364347"/>
            <a:ext cx="11056959" cy="4662110"/>
          </a:xfrm>
          <a:prstGeom prst="rect">
            <a:avLst/>
          </a:prstGeom>
          <a:noFill/>
        </p:spPr>
        <p:txBody>
          <a:bodyPr wrap="square" rtlCol="0">
            <a:spAutoFit/>
          </a:bodyPr>
          <a:lstStyle/>
          <a:p>
            <a:pPr>
              <a:lnSpc>
                <a:spcPct val="150000"/>
              </a:lnSpc>
            </a:pPr>
            <a:r>
              <a:rPr lang="zh-CN" altLang="en-US" sz="2000" dirty="0"/>
              <a:t>可以发现单独使用</a:t>
            </a:r>
            <a:r>
              <a:rPr lang="en-US" altLang="zh-CN" sz="2000" dirty="0"/>
              <a:t>ControlNet</a:t>
            </a:r>
            <a:r>
              <a:rPr lang="zh-CN" altLang="en-US" sz="2000" dirty="0"/>
              <a:t>，根据上一帧和光流直接生成的下一帧图片效果并不理想。尽管</a:t>
            </a:r>
            <a:r>
              <a:rPr lang="en-US" altLang="zh-CN" sz="2000" dirty="0"/>
              <a:t>ControlNet</a:t>
            </a:r>
            <a:r>
              <a:rPr lang="zh-CN" altLang="en-US" sz="2000" dirty="0"/>
              <a:t>已经能够使生成的新视频帧具备合理的运动幅度和运动模糊效果，但新视频帧和原视频帧在色彩、纹理方面仍存在一定差距。我们推测造成这个现象的根本原因是</a:t>
            </a:r>
            <a:r>
              <a:rPr lang="en-US" altLang="zh-CN" sz="2000" dirty="0"/>
              <a:t>ControlNet</a:t>
            </a:r>
            <a:r>
              <a:rPr lang="zh-CN" altLang="en-US" sz="2000" dirty="0"/>
              <a:t>对负责生成图像的</a:t>
            </a:r>
            <a:r>
              <a:rPr lang="en-US" altLang="zh-CN" sz="2000" dirty="0"/>
              <a:t>LDM</a:t>
            </a:r>
            <a:r>
              <a:rPr lang="zh-CN" altLang="en-US" sz="2000" dirty="0"/>
              <a:t>约束力欠缺。具体而言可能由以下几个因素导致：</a:t>
            </a:r>
            <a:endParaRPr lang="en-US" altLang="zh-CN" sz="2000" dirty="0"/>
          </a:p>
          <a:p>
            <a:pPr marL="457200" indent="-457200">
              <a:lnSpc>
                <a:spcPct val="150000"/>
              </a:lnSpc>
              <a:buFont typeface="+mj-lt"/>
              <a:buAutoNum type="arabicPeriod"/>
            </a:pPr>
            <a:r>
              <a:rPr lang="zh-CN" altLang="en-US" sz="2000" dirty="0"/>
              <a:t>数据集规模太小。</a:t>
            </a:r>
            <a:endParaRPr lang="en-US" altLang="zh-CN" sz="2000" dirty="0"/>
          </a:p>
          <a:p>
            <a:pPr marL="457200" indent="-457200">
              <a:lnSpc>
                <a:spcPct val="150000"/>
              </a:lnSpc>
              <a:buFont typeface="+mj-lt"/>
              <a:buAutoNum type="arabicPeriod"/>
            </a:pPr>
            <a:r>
              <a:rPr lang="zh-CN" altLang="en-US" sz="2000" dirty="0"/>
              <a:t>训练步数太少。</a:t>
            </a:r>
            <a:endParaRPr lang="en-US" altLang="zh-CN" sz="2000" dirty="0"/>
          </a:p>
          <a:p>
            <a:pPr marL="457200" indent="-457200">
              <a:lnSpc>
                <a:spcPct val="150000"/>
              </a:lnSpc>
              <a:buFont typeface="+mj-lt"/>
              <a:buAutoNum type="arabicPeriod"/>
            </a:pPr>
            <a:r>
              <a:rPr lang="en-US" altLang="zh-CN" sz="2000" dirty="0"/>
              <a:t>ControlNet</a:t>
            </a:r>
            <a:r>
              <a:rPr lang="zh-CN" altLang="en-US" sz="2000" dirty="0"/>
              <a:t>本身参数量是</a:t>
            </a:r>
            <a:r>
              <a:rPr lang="en-US" altLang="zh-CN" sz="2000" dirty="0"/>
              <a:t>LDM</a:t>
            </a:r>
            <a:r>
              <a:rPr lang="zh-CN" altLang="en-US" sz="2000" dirty="0"/>
              <a:t>的一半，而</a:t>
            </a:r>
            <a:r>
              <a:rPr lang="en-US" altLang="zh-CN" sz="2000" dirty="0"/>
              <a:t>LDM</a:t>
            </a:r>
            <a:r>
              <a:rPr lang="zh-CN" altLang="en-US" sz="2000" dirty="0"/>
              <a:t>在训练时参数锁定，因此单纯依靠</a:t>
            </a:r>
            <a:r>
              <a:rPr lang="en-US" altLang="zh-CN" sz="2000" dirty="0"/>
              <a:t>ControlNet</a:t>
            </a:r>
            <a:r>
              <a:rPr lang="zh-CN" altLang="en-US" sz="2000" dirty="0"/>
              <a:t>可能无法有效控制</a:t>
            </a:r>
            <a:r>
              <a:rPr lang="en-US" altLang="zh-CN" sz="2000" dirty="0"/>
              <a:t>LDM</a:t>
            </a:r>
            <a:r>
              <a:rPr lang="zh-CN" altLang="en-US" sz="2000" dirty="0"/>
              <a:t>。（</a:t>
            </a:r>
            <a:r>
              <a:rPr lang="en-US" altLang="zh-CN" sz="2000" dirty="0"/>
              <a:t>LDM</a:t>
            </a:r>
            <a:r>
              <a:rPr lang="zh-CN" altLang="en-US" sz="2000" dirty="0"/>
              <a:t>由于参数锁定，因此具备完整的图像生成能力。因此可能需要</a:t>
            </a:r>
            <a:r>
              <a:rPr lang="en-US" altLang="zh-CN" sz="2000" dirty="0"/>
              <a:t>ControlNet</a:t>
            </a:r>
            <a:r>
              <a:rPr lang="zh-CN" altLang="en-US" sz="2000" dirty="0"/>
              <a:t>具备接近</a:t>
            </a:r>
            <a:r>
              <a:rPr lang="en-US" altLang="zh-CN" sz="2000" dirty="0"/>
              <a:t>LDM</a:t>
            </a:r>
            <a:r>
              <a:rPr lang="zh-CN" altLang="en-US" sz="2000" dirty="0"/>
              <a:t>的参数量才能对</a:t>
            </a:r>
            <a:r>
              <a:rPr lang="en-US" altLang="zh-CN" sz="2000" dirty="0"/>
              <a:t>LDM</a:t>
            </a:r>
            <a:r>
              <a:rPr lang="zh-CN" altLang="en-US" sz="2000" dirty="0"/>
              <a:t>进行有力地控制，使生成图像的前后帧高度一致。）</a:t>
            </a:r>
          </a:p>
        </p:txBody>
      </p:sp>
    </p:spTree>
    <p:extLst>
      <p:ext uri="{BB962C8B-B14F-4D97-AF65-F5344CB8AC3E}">
        <p14:creationId xmlns:p14="http://schemas.microsoft.com/office/powerpoint/2010/main" val="2199531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4926891E-8A48-12FC-D8DA-08023913DE6A}"/>
              </a:ext>
            </a:extLst>
          </p:cNvPr>
          <p:cNvGrpSpPr/>
          <p:nvPr/>
        </p:nvGrpSpPr>
        <p:grpSpPr>
          <a:xfrm>
            <a:off x="7061846" y="2247294"/>
            <a:ext cx="2835670" cy="1210368"/>
            <a:chOff x="817928" y="2521258"/>
            <a:chExt cx="2835670" cy="1210368"/>
          </a:xfrm>
        </p:grpSpPr>
        <p:sp>
          <p:nvSpPr>
            <p:cNvPr id="24" name="矩形 23">
              <a:extLst>
                <a:ext uri="{FF2B5EF4-FFF2-40B4-BE49-F238E27FC236}">
                  <a16:creationId xmlns:a16="http://schemas.microsoft.com/office/drawing/2014/main" id="{3619904F-5D36-A5D2-ACDF-FCCA1BB09595}"/>
                </a:ext>
              </a:extLst>
            </p:cNvPr>
            <p:cNvSpPr/>
            <p:nvPr/>
          </p:nvSpPr>
          <p:spPr>
            <a:xfrm>
              <a:off x="817928" y="2521258"/>
              <a:ext cx="2835669" cy="78335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4000" b="1" dirty="0">
                  <a:latin typeface="思源黑体 CN" panose="020B0500000000000000" pitchFamily="34" charset="-122"/>
                  <a:ea typeface="思源黑体 CN" panose="020B0500000000000000" pitchFamily="34" charset="-122"/>
                </a:rPr>
                <a:t>研究背景</a:t>
              </a:r>
            </a:p>
          </p:txBody>
        </p:sp>
        <p:sp>
          <p:nvSpPr>
            <p:cNvPr id="25" name="文本框 6">
              <a:extLst>
                <a:ext uri="{FF2B5EF4-FFF2-40B4-BE49-F238E27FC236}">
                  <a16:creationId xmlns:a16="http://schemas.microsoft.com/office/drawing/2014/main" id="{64844FA9-AD10-DB33-D0C4-0A8C166034C0}"/>
                </a:ext>
              </a:extLst>
            </p:cNvPr>
            <p:cNvSpPr txBox="1"/>
            <p:nvPr/>
          </p:nvSpPr>
          <p:spPr>
            <a:xfrm>
              <a:off x="817929" y="3283481"/>
              <a:ext cx="2835669"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500" dirty="0">
                  <a:latin typeface="+mn-ea"/>
                </a:rPr>
                <a:t>Research Background</a:t>
              </a:r>
            </a:p>
          </p:txBody>
        </p:sp>
        <p:cxnSp>
          <p:nvCxnSpPr>
            <p:cNvPr id="26" name="直接连接符 25">
              <a:extLst>
                <a:ext uri="{FF2B5EF4-FFF2-40B4-BE49-F238E27FC236}">
                  <a16:creationId xmlns:a16="http://schemas.microsoft.com/office/drawing/2014/main" id="{7DE14EC5-0748-AA9F-C0E7-A9246F9C1F89}"/>
                </a:ext>
              </a:extLst>
            </p:cNvPr>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5DCFB825-6704-0191-C3EB-4B779AF2EEFB}"/>
              </a:ext>
            </a:extLst>
          </p:cNvPr>
          <p:cNvGrpSpPr/>
          <p:nvPr/>
        </p:nvGrpSpPr>
        <p:grpSpPr>
          <a:xfrm>
            <a:off x="0" y="3736456"/>
            <a:ext cx="12192000" cy="874250"/>
            <a:chOff x="-13448" y="3662361"/>
            <a:chExt cx="9157448" cy="874250"/>
          </a:xfrm>
        </p:grpSpPr>
        <p:sp>
          <p:nvSpPr>
            <p:cNvPr id="21" name="任意多边形 13">
              <a:extLst>
                <a:ext uri="{FF2B5EF4-FFF2-40B4-BE49-F238E27FC236}">
                  <a16:creationId xmlns:a16="http://schemas.microsoft.com/office/drawing/2014/main" id="{5AAD072B-ED0F-8A87-295E-24FEA83931B0}"/>
                </a:ext>
              </a:extLst>
            </p:cNvPr>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2" name="任意多边形 14">
              <a:extLst>
                <a:ext uri="{FF2B5EF4-FFF2-40B4-BE49-F238E27FC236}">
                  <a16:creationId xmlns:a16="http://schemas.microsoft.com/office/drawing/2014/main" id="{105C87B3-DEAA-09AD-6976-CF004CF33CA2}"/>
                </a:ext>
              </a:extLst>
            </p:cNvPr>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3" name="任意多边形 15">
              <a:extLst>
                <a:ext uri="{FF2B5EF4-FFF2-40B4-BE49-F238E27FC236}">
                  <a16:creationId xmlns:a16="http://schemas.microsoft.com/office/drawing/2014/main" id="{EEB5A6CF-7790-F8BA-0564-45E2AB99CCBB}"/>
                </a:ext>
              </a:extLst>
            </p:cNvPr>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extLst>
      <p:ext uri="{BB962C8B-B14F-4D97-AF65-F5344CB8AC3E}">
        <p14:creationId xmlns:p14="http://schemas.microsoft.com/office/powerpoint/2010/main" val="3563797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Future Work</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未来工作</a:t>
            </a:r>
          </a:p>
        </p:txBody>
      </p:sp>
      <p:sp>
        <p:nvSpPr>
          <p:cNvPr id="5" name="文本框 4">
            <a:extLst>
              <a:ext uri="{FF2B5EF4-FFF2-40B4-BE49-F238E27FC236}">
                <a16:creationId xmlns:a16="http://schemas.microsoft.com/office/drawing/2014/main" id="{5711EF6D-6AC6-D628-1396-016A9357C51D}"/>
              </a:ext>
            </a:extLst>
          </p:cNvPr>
          <p:cNvSpPr txBox="1"/>
          <p:nvPr/>
        </p:nvSpPr>
        <p:spPr>
          <a:xfrm>
            <a:off x="1234751" y="986390"/>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b="1" dirty="0"/>
              <a:t>未来工作</a:t>
            </a:r>
            <a:endParaRPr lang="en-US" altLang="zh-CN" sz="3200" b="1" dirty="0"/>
          </a:p>
        </p:txBody>
      </p:sp>
      <p:sp>
        <p:nvSpPr>
          <p:cNvPr id="6" name="文本框 5">
            <a:extLst>
              <a:ext uri="{FF2B5EF4-FFF2-40B4-BE49-F238E27FC236}">
                <a16:creationId xmlns:a16="http://schemas.microsoft.com/office/drawing/2014/main" id="{D4705BDD-AA43-A61B-FBCA-D3FA67179E68}"/>
              </a:ext>
            </a:extLst>
          </p:cNvPr>
          <p:cNvSpPr txBox="1"/>
          <p:nvPr/>
        </p:nvSpPr>
        <p:spPr>
          <a:xfrm>
            <a:off x="1234751" y="1808030"/>
            <a:ext cx="9340810" cy="4315861"/>
          </a:xfrm>
          <a:prstGeom prst="rect">
            <a:avLst/>
          </a:prstGeom>
          <a:noFill/>
        </p:spPr>
        <p:txBody>
          <a:bodyPr wrap="square" rtlCol="0">
            <a:spAutoFit/>
          </a:bodyPr>
          <a:lstStyle/>
          <a:p>
            <a:pPr>
              <a:lnSpc>
                <a:spcPct val="200000"/>
              </a:lnSpc>
            </a:pPr>
            <a:r>
              <a:rPr lang="zh-CN" altLang="en-US" sz="2000" dirty="0"/>
              <a:t>由于</a:t>
            </a:r>
            <a:r>
              <a:rPr lang="en-US" altLang="zh-CN" sz="2000" dirty="0"/>
              <a:t>stable diffusion </a:t>
            </a:r>
            <a:r>
              <a:rPr lang="en-US" altLang="zh-CN" sz="2000" dirty="0" err="1"/>
              <a:t>webui</a:t>
            </a:r>
            <a:r>
              <a:rPr lang="zh-CN" altLang="en-US" sz="2000" dirty="0"/>
              <a:t>的</a:t>
            </a:r>
            <a:r>
              <a:rPr lang="en-US" altLang="zh-CN" sz="2000" dirty="0"/>
              <a:t>ControlNet</a:t>
            </a:r>
            <a:r>
              <a:rPr lang="zh-CN" altLang="en-US" sz="2000" dirty="0"/>
              <a:t>插件没有实现光流模态的控制信息输入，因此我们分别实现了光流模态的</a:t>
            </a:r>
            <a:r>
              <a:rPr lang="en-US" altLang="zh-CN" sz="2000" dirty="0"/>
              <a:t>ControlNet</a:t>
            </a:r>
            <a:r>
              <a:rPr lang="zh-CN" altLang="en-US" sz="2000" dirty="0"/>
              <a:t>和视频生成的</a:t>
            </a:r>
            <a:r>
              <a:rPr lang="en-US" altLang="zh-CN" sz="2000" dirty="0" err="1"/>
              <a:t>webui</a:t>
            </a:r>
            <a:r>
              <a:rPr lang="zh-CN" altLang="en-US" sz="2000" dirty="0"/>
              <a:t>插件。</a:t>
            </a:r>
            <a:endParaRPr lang="en-US" altLang="zh-CN" sz="2000" dirty="0"/>
          </a:p>
          <a:p>
            <a:pPr>
              <a:lnSpc>
                <a:spcPct val="200000"/>
              </a:lnSpc>
            </a:pPr>
            <a:r>
              <a:rPr lang="zh-CN" altLang="en-US" sz="2000" dirty="0"/>
              <a:t>由于时间限制，我们没能将已经实现的光流模态</a:t>
            </a:r>
            <a:r>
              <a:rPr lang="en-US" altLang="zh-CN" sz="2000" dirty="0"/>
              <a:t>ControlNet</a:t>
            </a:r>
            <a:r>
              <a:rPr lang="zh-CN" altLang="en-US" sz="2000" dirty="0"/>
              <a:t>完整移植到</a:t>
            </a:r>
            <a:r>
              <a:rPr lang="en-US" altLang="zh-CN" sz="2000" dirty="0" err="1"/>
              <a:t>webui</a:t>
            </a:r>
            <a:r>
              <a:rPr lang="zh-CN" altLang="en-US" sz="2000" dirty="0"/>
              <a:t>上，插件部分仅实现了前向</a:t>
            </a:r>
            <a:r>
              <a:rPr lang="en-US" altLang="zh-CN" sz="2000" dirty="0"/>
              <a:t>warp</a:t>
            </a:r>
            <a:r>
              <a:rPr lang="zh-CN" altLang="en-US" sz="2000" dirty="0"/>
              <a:t>和运动掩码部分。</a:t>
            </a:r>
            <a:endParaRPr lang="en-US" altLang="zh-CN" sz="2000" dirty="0"/>
          </a:p>
          <a:p>
            <a:pPr>
              <a:lnSpc>
                <a:spcPct val="200000"/>
              </a:lnSpc>
            </a:pPr>
            <a:r>
              <a:rPr lang="zh-CN" altLang="en-US" sz="2000" dirty="0"/>
              <a:t>未来我们将完成</a:t>
            </a:r>
            <a:r>
              <a:rPr lang="en-US" altLang="zh-CN" sz="2000" dirty="0"/>
              <a:t>ControlNet</a:t>
            </a:r>
            <a:r>
              <a:rPr lang="zh-CN" altLang="en-US" sz="2000" dirty="0"/>
              <a:t>的移植并探索不同参数对生成质量的影响，寻找合适的去噪强度参数。同时我们将从模型结构出发，设计更加合理的</a:t>
            </a:r>
            <a:r>
              <a:rPr lang="en-US" altLang="zh-CN" sz="2000" dirty="0"/>
              <a:t>ControlNet</a:t>
            </a:r>
            <a:r>
              <a:rPr lang="zh-CN" altLang="en-US" sz="2000" dirty="0"/>
              <a:t>结构使其具备更强的约束力以适配视频生成与转绘任务。</a:t>
            </a:r>
          </a:p>
        </p:txBody>
      </p:sp>
    </p:spTree>
    <p:extLst>
      <p:ext uri="{BB962C8B-B14F-4D97-AF65-F5344CB8AC3E}">
        <p14:creationId xmlns:p14="http://schemas.microsoft.com/office/powerpoint/2010/main" val="228910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A93483-0B0F-7E32-C7AA-32A6C6E06B0B}"/>
              </a:ext>
            </a:extLst>
          </p:cNvPr>
          <p:cNvSpPr/>
          <p:nvPr/>
        </p:nvSpPr>
        <p:spPr>
          <a:xfrm>
            <a:off x="4741300" y="2747210"/>
            <a:ext cx="2709395" cy="102521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5400" dirty="0">
                <a:latin typeface="+mn-ea"/>
              </a:rPr>
              <a:t>THANKS</a:t>
            </a:r>
            <a:endParaRPr lang="zh-CN" altLang="en-US" sz="5400" dirty="0">
              <a:latin typeface="+mn-ea"/>
            </a:endParaRPr>
          </a:p>
        </p:txBody>
      </p:sp>
      <p:sp>
        <p:nvSpPr>
          <p:cNvPr id="3" name="文本框 2">
            <a:extLst>
              <a:ext uri="{FF2B5EF4-FFF2-40B4-BE49-F238E27FC236}">
                <a16:creationId xmlns:a16="http://schemas.microsoft.com/office/drawing/2014/main" id="{C283A989-B4D1-8072-FD57-AD5327DE5180}"/>
              </a:ext>
            </a:extLst>
          </p:cNvPr>
          <p:cNvSpPr txBox="1"/>
          <p:nvPr/>
        </p:nvSpPr>
        <p:spPr>
          <a:xfrm>
            <a:off x="5290972" y="3598181"/>
            <a:ext cx="1610049" cy="622543"/>
          </a:xfrm>
          <a:prstGeom prst="rect">
            <a:avLst/>
          </a:prstGeom>
          <a:noFill/>
        </p:spPr>
        <p:txBody>
          <a:bodyPr wrap="square" rtlCol="0">
            <a:spAutoFit/>
          </a:bodyPr>
          <a:lstStyle/>
          <a:p>
            <a:pPr>
              <a:lnSpc>
                <a:spcPct val="200000"/>
              </a:lnSpc>
            </a:pPr>
            <a:r>
              <a:rPr lang="en-US" altLang="zh-CN" sz="2000" dirty="0"/>
              <a:t>2023-04-14</a:t>
            </a:r>
            <a:endParaRPr lang="zh-CN" altLang="en-US" sz="2000" dirty="0"/>
          </a:p>
        </p:txBody>
      </p:sp>
    </p:spTree>
    <p:extLst>
      <p:ext uri="{BB962C8B-B14F-4D97-AF65-F5344CB8AC3E}">
        <p14:creationId xmlns:p14="http://schemas.microsoft.com/office/powerpoint/2010/main" val="112780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Introduction</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问题介绍</a:t>
            </a:r>
          </a:p>
        </p:txBody>
      </p:sp>
      <p:sp>
        <p:nvSpPr>
          <p:cNvPr id="4" name="文本框 3">
            <a:extLst>
              <a:ext uri="{FF2B5EF4-FFF2-40B4-BE49-F238E27FC236}">
                <a16:creationId xmlns:a16="http://schemas.microsoft.com/office/drawing/2014/main" id="{748D691B-092D-666E-B380-32144E5FECDA}"/>
              </a:ext>
            </a:extLst>
          </p:cNvPr>
          <p:cNvSpPr txBox="1"/>
          <p:nvPr/>
        </p:nvSpPr>
        <p:spPr>
          <a:xfrm>
            <a:off x="942393" y="1753329"/>
            <a:ext cx="6055567" cy="2958630"/>
          </a:xfrm>
          <a:prstGeom prst="rect">
            <a:avLst/>
          </a:prstGeom>
          <a:noFill/>
        </p:spPr>
        <p:txBody>
          <a:bodyPr wrap="square" rtlCol="0">
            <a:spAutoFit/>
          </a:bodyPr>
          <a:lstStyle/>
          <a:p>
            <a:pPr>
              <a:lnSpc>
                <a:spcPct val="150000"/>
              </a:lnSpc>
            </a:pPr>
            <a:r>
              <a:rPr lang="zh-CN" altLang="en-US" dirty="0"/>
              <a:t>近来，随着人工智能模型的迅速发展，各类多模态数字内容生成应用也持续出现，生成图像、视频的效率质量也在不断提高。</a:t>
            </a:r>
            <a:endParaRPr lang="en-US" altLang="zh-CN" dirty="0"/>
          </a:p>
          <a:p>
            <a:pPr>
              <a:lnSpc>
                <a:spcPct val="150000"/>
              </a:lnSpc>
            </a:pPr>
            <a:r>
              <a:rPr lang="zh-CN" altLang="en-US" dirty="0"/>
              <a:t>然而其中诸如</a:t>
            </a:r>
            <a:r>
              <a:rPr lang="en-US" altLang="zh-CN" dirty="0"/>
              <a:t>AI</a:t>
            </a:r>
            <a:r>
              <a:rPr lang="zh-CN" altLang="en-US" dirty="0"/>
              <a:t>生成视频等应用却依旧存在着生成的视频</a:t>
            </a:r>
            <a:r>
              <a:rPr lang="zh-CN" altLang="en-US" b="1" dirty="0"/>
              <a:t>频繁闪烁、前后帧不一致</a:t>
            </a:r>
            <a:r>
              <a:rPr lang="zh-CN" altLang="en-US" dirty="0"/>
              <a:t>等问题，导致最终呈现给用户的体验不佳，产生的视频与真实世界的视频存在较大差异，降低了视频生成技术的实用性，并无法达到拟真的效果。</a:t>
            </a:r>
          </a:p>
        </p:txBody>
      </p:sp>
      <p:pic>
        <p:nvPicPr>
          <p:cNvPr id="6" name="图片 5">
            <a:extLst>
              <a:ext uri="{FF2B5EF4-FFF2-40B4-BE49-F238E27FC236}">
                <a16:creationId xmlns:a16="http://schemas.microsoft.com/office/drawing/2014/main" id="{9436BC77-AB3A-81F4-6A3C-0BB00A3D2EB1}"/>
              </a:ext>
            </a:extLst>
          </p:cNvPr>
          <p:cNvPicPr>
            <a:picLocks noChangeAspect="1"/>
          </p:cNvPicPr>
          <p:nvPr/>
        </p:nvPicPr>
        <p:blipFill rotWithShape="1">
          <a:blip r:embed="rId3">
            <a:extLst>
              <a:ext uri="{28A0092B-C50C-407E-A947-70E740481C1C}">
                <a14:useLocalDpi xmlns:a14="http://schemas.microsoft.com/office/drawing/2010/main" val="0"/>
              </a:ext>
            </a:extLst>
          </a:blip>
          <a:srcRect l="22472" t="21769" r="22018" b="21905"/>
          <a:stretch/>
        </p:blipFill>
        <p:spPr>
          <a:xfrm>
            <a:off x="7890587" y="1574952"/>
            <a:ext cx="3091544" cy="3137007"/>
          </a:xfrm>
          <a:prstGeom prst="rect">
            <a:avLst/>
          </a:prstGeom>
        </p:spPr>
      </p:pic>
      <p:sp>
        <p:nvSpPr>
          <p:cNvPr id="7" name="文本框 6">
            <a:extLst>
              <a:ext uri="{FF2B5EF4-FFF2-40B4-BE49-F238E27FC236}">
                <a16:creationId xmlns:a16="http://schemas.microsoft.com/office/drawing/2014/main" id="{148BA259-5562-68DE-F28B-AC698B8248C4}"/>
              </a:ext>
            </a:extLst>
          </p:cNvPr>
          <p:cNvSpPr txBox="1"/>
          <p:nvPr/>
        </p:nvSpPr>
        <p:spPr>
          <a:xfrm>
            <a:off x="9969157" y="4975271"/>
            <a:ext cx="2025947" cy="307777"/>
          </a:xfrm>
          <a:prstGeom prst="rect">
            <a:avLst/>
          </a:prstGeom>
          <a:noFill/>
        </p:spPr>
        <p:txBody>
          <a:bodyPr wrap="square" rtlCol="0">
            <a:spAutoFit/>
          </a:bodyPr>
          <a:lstStyle/>
          <a:p>
            <a:r>
              <a:rPr lang="en-US" altLang="zh-CN" sz="1400" dirty="0">
                <a:latin typeface="Courier New" panose="02070309020205020404" pitchFamily="49" charset="0"/>
              </a:rPr>
              <a:t>t</a:t>
            </a:r>
            <a:r>
              <a:rPr lang="en-US" altLang="zh-CN" sz="1400" b="0" i="0" dirty="0">
                <a:effectLst/>
                <a:latin typeface="Courier New" panose="02070309020205020404" pitchFamily="49" charset="0"/>
              </a:rPr>
              <a:t>w:852</a:t>
            </a:r>
            <a:r>
              <a:rPr lang="zh-CN" altLang="en-US" sz="1400" b="0" i="0" dirty="0">
                <a:effectLst/>
                <a:latin typeface="Courier New" panose="02070309020205020404" pitchFamily="49" charset="0"/>
              </a:rPr>
              <a:t>話</a:t>
            </a:r>
            <a:endParaRPr lang="zh-CN" altLang="en-US" sz="1400" dirty="0"/>
          </a:p>
        </p:txBody>
      </p:sp>
    </p:spTree>
    <p:extLst>
      <p:ext uri="{BB962C8B-B14F-4D97-AF65-F5344CB8AC3E}">
        <p14:creationId xmlns:p14="http://schemas.microsoft.com/office/powerpoint/2010/main" val="4086034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Related Work</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chemeClr val="tx1"/>
                </a:solidFill>
                <a:latin typeface="微软雅黑 Light"/>
                <a:ea typeface="微软雅黑 Light"/>
              </a:rPr>
              <a:t>前置知识</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E78F7450-3AC4-1358-7301-C82E44129A03}"/>
              </a:ext>
            </a:extLst>
          </p:cNvPr>
          <p:cNvSpPr txBox="1"/>
          <p:nvPr/>
        </p:nvSpPr>
        <p:spPr>
          <a:xfrm>
            <a:off x="1234751" y="907827"/>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3200" b="1" dirty="0"/>
              <a:t>ControlNet</a:t>
            </a:r>
          </a:p>
        </p:txBody>
      </p:sp>
      <p:sp>
        <p:nvSpPr>
          <p:cNvPr id="5" name="文本框 4">
            <a:extLst>
              <a:ext uri="{FF2B5EF4-FFF2-40B4-BE49-F238E27FC236}">
                <a16:creationId xmlns:a16="http://schemas.microsoft.com/office/drawing/2014/main" id="{4F77B96A-E004-FCE4-D96D-9B64495372C3}"/>
              </a:ext>
            </a:extLst>
          </p:cNvPr>
          <p:cNvSpPr txBox="1"/>
          <p:nvPr/>
        </p:nvSpPr>
        <p:spPr>
          <a:xfrm>
            <a:off x="1234751" y="1663740"/>
            <a:ext cx="4400939" cy="4200445"/>
          </a:xfrm>
          <a:prstGeom prst="rect">
            <a:avLst/>
          </a:prstGeom>
          <a:noFill/>
        </p:spPr>
        <p:txBody>
          <a:bodyPr wrap="square" rtlCol="0">
            <a:spAutoFit/>
          </a:bodyPr>
          <a:lstStyle/>
          <a:p>
            <a:pPr>
              <a:lnSpc>
                <a:spcPct val="150000"/>
              </a:lnSpc>
            </a:pPr>
            <a:r>
              <a:rPr lang="en-US" altLang="zh-CN" sz="2000" dirty="0"/>
              <a:t>ControlNet</a:t>
            </a:r>
            <a:r>
              <a:rPr lang="zh-CN" altLang="en-US" sz="2000" dirty="0"/>
              <a:t>是一种可以将给定的文本控制信息作为条件来生成图像的技术，通过在图像生成器中添加条件控制器，可以更加精确地控制生成的图像。</a:t>
            </a:r>
            <a:endParaRPr lang="en-US" altLang="zh-CN" sz="2000" dirty="0"/>
          </a:p>
          <a:p>
            <a:pPr>
              <a:lnSpc>
                <a:spcPct val="150000"/>
              </a:lnSpc>
            </a:pPr>
            <a:r>
              <a:rPr lang="en-US" altLang="zh-CN" sz="2000" dirty="0"/>
              <a:t>ControlNet</a:t>
            </a:r>
            <a:r>
              <a:rPr lang="zh-CN" altLang="en-US" sz="2000" dirty="0"/>
              <a:t>可以通过将给定的文本控制信息映射到条件向量中，然后将该向量与生成器中的噪声向量进行合并，从而生成具有所需视觉特征的图像。</a:t>
            </a:r>
            <a:endParaRPr lang="en-US" altLang="zh-CN" sz="2000" dirty="0"/>
          </a:p>
          <a:p>
            <a:pPr>
              <a:lnSpc>
                <a:spcPct val="150000"/>
              </a:lnSpc>
            </a:pPr>
            <a:endParaRPr lang="zh-CN" altLang="en-US" sz="2000" dirty="0"/>
          </a:p>
        </p:txBody>
      </p:sp>
      <p:pic>
        <p:nvPicPr>
          <p:cNvPr id="7" name="图片 6">
            <a:extLst>
              <a:ext uri="{FF2B5EF4-FFF2-40B4-BE49-F238E27FC236}">
                <a16:creationId xmlns:a16="http://schemas.microsoft.com/office/drawing/2014/main" id="{D49E55C7-0B4C-6A14-4612-FD894A991619}"/>
              </a:ext>
            </a:extLst>
          </p:cNvPr>
          <p:cNvPicPr>
            <a:picLocks noChangeAspect="1"/>
          </p:cNvPicPr>
          <p:nvPr/>
        </p:nvPicPr>
        <p:blipFill>
          <a:blip r:embed="rId2"/>
          <a:stretch>
            <a:fillRect/>
          </a:stretch>
        </p:blipFill>
        <p:spPr>
          <a:xfrm>
            <a:off x="5825412" y="883058"/>
            <a:ext cx="5582429" cy="5010849"/>
          </a:xfrm>
          <a:prstGeom prst="rect">
            <a:avLst/>
          </a:prstGeom>
        </p:spPr>
      </p:pic>
    </p:spTree>
    <p:extLst>
      <p:ext uri="{BB962C8B-B14F-4D97-AF65-F5344CB8AC3E}">
        <p14:creationId xmlns:p14="http://schemas.microsoft.com/office/powerpoint/2010/main" val="2951618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Related Work</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chemeClr val="tx1"/>
                </a:solidFill>
                <a:latin typeface="微软雅黑 Light"/>
                <a:ea typeface="微软雅黑 Light"/>
              </a:rPr>
              <a:t>前置知识</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E78F7450-3AC4-1358-7301-C82E44129A03}"/>
              </a:ext>
            </a:extLst>
          </p:cNvPr>
          <p:cNvSpPr txBox="1"/>
          <p:nvPr/>
        </p:nvSpPr>
        <p:spPr>
          <a:xfrm>
            <a:off x="1234751" y="907827"/>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3200" b="1" dirty="0"/>
              <a:t>ControlNet</a:t>
            </a:r>
          </a:p>
        </p:txBody>
      </p:sp>
      <p:sp>
        <p:nvSpPr>
          <p:cNvPr id="5" name="文本框 4">
            <a:extLst>
              <a:ext uri="{FF2B5EF4-FFF2-40B4-BE49-F238E27FC236}">
                <a16:creationId xmlns:a16="http://schemas.microsoft.com/office/drawing/2014/main" id="{4F77B96A-E004-FCE4-D96D-9B64495372C3}"/>
              </a:ext>
            </a:extLst>
          </p:cNvPr>
          <p:cNvSpPr txBox="1"/>
          <p:nvPr/>
        </p:nvSpPr>
        <p:spPr>
          <a:xfrm>
            <a:off x="1234751" y="1789923"/>
            <a:ext cx="9722498" cy="1430456"/>
          </a:xfrm>
          <a:prstGeom prst="rect">
            <a:avLst/>
          </a:prstGeom>
          <a:noFill/>
        </p:spPr>
        <p:txBody>
          <a:bodyPr wrap="square" rtlCol="0">
            <a:spAutoFit/>
          </a:bodyPr>
          <a:lstStyle/>
          <a:p>
            <a:pPr>
              <a:lnSpc>
                <a:spcPct val="150000"/>
              </a:lnSpc>
            </a:pPr>
            <a:r>
              <a:rPr lang="zh-CN" altLang="en-US" sz="2000" dirty="0"/>
              <a:t>对于本研究而言，该技术可以应用于</a:t>
            </a:r>
            <a:r>
              <a:rPr lang="en-US" altLang="zh-CN" sz="2000" dirty="0"/>
              <a:t>AI</a:t>
            </a:r>
            <a:r>
              <a:rPr lang="zh-CN" altLang="en-US" sz="2000" dirty="0"/>
              <a:t>生成视频的过程中，以解决生成视频时出现的闪烁和前后帧不一致等问题。具体而言，</a:t>
            </a:r>
            <a:r>
              <a:rPr lang="en-US" altLang="zh-CN" sz="2000" dirty="0"/>
              <a:t>Control Net</a:t>
            </a:r>
            <a:r>
              <a:rPr lang="zh-CN" altLang="en-US" sz="2000" dirty="0"/>
              <a:t>可以将前面帧的信息作为条件来控制后续帧的生成，从而使得生成的视频更加连续和流畅。</a:t>
            </a:r>
          </a:p>
        </p:txBody>
      </p:sp>
      <p:pic>
        <p:nvPicPr>
          <p:cNvPr id="6" name="图片 5">
            <a:extLst>
              <a:ext uri="{FF2B5EF4-FFF2-40B4-BE49-F238E27FC236}">
                <a16:creationId xmlns:a16="http://schemas.microsoft.com/office/drawing/2014/main" id="{BC81802C-0674-CB81-CD2F-7ECDB83612BA}"/>
              </a:ext>
            </a:extLst>
          </p:cNvPr>
          <p:cNvPicPr>
            <a:picLocks noChangeAspect="1"/>
          </p:cNvPicPr>
          <p:nvPr/>
        </p:nvPicPr>
        <p:blipFill>
          <a:blip r:embed="rId2"/>
          <a:stretch>
            <a:fillRect/>
          </a:stretch>
        </p:blipFill>
        <p:spPr>
          <a:xfrm>
            <a:off x="833534" y="3350550"/>
            <a:ext cx="10524931" cy="2599623"/>
          </a:xfrm>
          <a:prstGeom prst="rect">
            <a:avLst/>
          </a:prstGeom>
        </p:spPr>
      </p:pic>
    </p:spTree>
    <p:extLst>
      <p:ext uri="{BB962C8B-B14F-4D97-AF65-F5344CB8AC3E}">
        <p14:creationId xmlns:p14="http://schemas.microsoft.com/office/powerpoint/2010/main" val="1792613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Related Work</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chemeClr val="tx1"/>
                </a:solidFill>
                <a:latin typeface="微软雅黑 Light"/>
                <a:ea typeface="微软雅黑 Light"/>
              </a:rPr>
              <a:t>前置知识</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E78F7450-3AC4-1358-7301-C82E44129A03}"/>
              </a:ext>
            </a:extLst>
          </p:cNvPr>
          <p:cNvSpPr txBox="1"/>
          <p:nvPr/>
        </p:nvSpPr>
        <p:spPr>
          <a:xfrm>
            <a:off x="1234751" y="907827"/>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3200" b="1" dirty="0" err="1"/>
              <a:t>StableDiffusion</a:t>
            </a:r>
            <a:r>
              <a:rPr lang="zh-CN" altLang="en-US" sz="3200" b="1" dirty="0"/>
              <a:t>与</a:t>
            </a:r>
            <a:r>
              <a:rPr lang="en-US" altLang="zh-CN" sz="3200" b="1" dirty="0"/>
              <a:t>ControlNet</a:t>
            </a:r>
          </a:p>
        </p:txBody>
      </p:sp>
      <p:sp>
        <p:nvSpPr>
          <p:cNvPr id="5" name="文本框 4">
            <a:extLst>
              <a:ext uri="{FF2B5EF4-FFF2-40B4-BE49-F238E27FC236}">
                <a16:creationId xmlns:a16="http://schemas.microsoft.com/office/drawing/2014/main" id="{4F77B96A-E004-FCE4-D96D-9B64495372C3}"/>
              </a:ext>
            </a:extLst>
          </p:cNvPr>
          <p:cNvSpPr txBox="1"/>
          <p:nvPr/>
        </p:nvSpPr>
        <p:spPr>
          <a:xfrm>
            <a:off x="1234751" y="1749728"/>
            <a:ext cx="9722498" cy="3738780"/>
          </a:xfrm>
          <a:prstGeom prst="rect">
            <a:avLst/>
          </a:prstGeom>
          <a:noFill/>
        </p:spPr>
        <p:txBody>
          <a:bodyPr wrap="square" rtlCol="0">
            <a:spAutoFit/>
          </a:bodyPr>
          <a:lstStyle/>
          <a:p>
            <a:pPr>
              <a:lnSpc>
                <a:spcPct val="150000"/>
              </a:lnSpc>
            </a:pPr>
            <a:r>
              <a:rPr lang="en-US" altLang="zh-CN" sz="2000" dirty="0" err="1"/>
              <a:t>StableDiffusion</a:t>
            </a:r>
            <a:r>
              <a:rPr lang="zh-CN" altLang="en-US" sz="2000" dirty="0"/>
              <a:t>是一个基于数十亿张图像进行训练的大型文本图像扩散模型。该模型本质上是一个</a:t>
            </a:r>
            <a:r>
              <a:rPr lang="en-US" altLang="zh-CN" sz="2000" dirty="0"/>
              <a:t>U-net</a:t>
            </a:r>
            <a:r>
              <a:rPr lang="zh-CN" altLang="en-US" sz="2000" dirty="0"/>
              <a:t>，包括编码器、中间块和跳跃连接解码器，可用于生成高质量的图像和视频。</a:t>
            </a:r>
            <a:r>
              <a:rPr lang="en-US" altLang="zh-CN" sz="2000" dirty="0"/>
              <a:t>U-Net</a:t>
            </a:r>
            <a:r>
              <a:rPr lang="zh-CN" altLang="en-US" sz="2000" dirty="0"/>
              <a:t>是一种用于图像分割任务的深度卷积神经网络。它的名字来源于其网络结构的形状，其具有对称的</a:t>
            </a:r>
            <a:r>
              <a:rPr lang="en-US" altLang="zh-CN" sz="2000" dirty="0"/>
              <a:t>U</a:t>
            </a:r>
            <a:r>
              <a:rPr lang="zh-CN" altLang="en-US" sz="2000" dirty="0"/>
              <a:t>字形，并已经被广泛应用于各种计算机视觉任务中。</a:t>
            </a:r>
            <a:endParaRPr lang="en-US" altLang="zh-CN" sz="2000" dirty="0"/>
          </a:p>
          <a:p>
            <a:pPr>
              <a:lnSpc>
                <a:spcPct val="150000"/>
              </a:lnSpc>
            </a:pPr>
            <a:endParaRPr lang="en-US" altLang="zh-CN" sz="2000" dirty="0"/>
          </a:p>
          <a:p>
            <a:pPr>
              <a:lnSpc>
                <a:spcPct val="150000"/>
              </a:lnSpc>
            </a:pPr>
            <a:r>
              <a:rPr lang="zh-CN" altLang="en-US" sz="2000" dirty="0"/>
              <a:t>我们可以</a:t>
            </a:r>
            <a:r>
              <a:rPr lang="zh-CN" altLang="en-US" sz="2000" b="1" dirty="0"/>
              <a:t>采用</a:t>
            </a:r>
            <a:r>
              <a:rPr lang="en-US" altLang="zh-CN" sz="2000" b="1" dirty="0"/>
              <a:t>ControlNet</a:t>
            </a:r>
            <a:r>
              <a:rPr lang="zh-CN" altLang="en-US" sz="2000" b="1" dirty="0"/>
              <a:t>对</a:t>
            </a:r>
            <a:r>
              <a:rPr lang="en-US" altLang="zh-CN" sz="2000" b="1" dirty="0" err="1"/>
              <a:t>StableDiffusion</a:t>
            </a:r>
            <a:r>
              <a:rPr lang="zh-CN" altLang="en-US" sz="2000" b="1" dirty="0"/>
              <a:t>中</a:t>
            </a:r>
            <a:r>
              <a:rPr lang="en-US" altLang="zh-CN" sz="2000" b="1" dirty="0"/>
              <a:t>U-Net</a:t>
            </a:r>
            <a:r>
              <a:rPr lang="zh-CN" altLang="en-US" sz="2000" b="1" dirty="0"/>
              <a:t>的每个级别进行控制。</a:t>
            </a:r>
            <a:r>
              <a:rPr lang="zh-CN" altLang="en-US" sz="2000" dirty="0"/>
              <a:t>这种方法可以加速训练过程并节省</a:t>
            </a:r>
            <a:r>
              <a:rPr lang="en-US" altLang="zh-CN" sz="2000" dirty="0"/>
              <a:t>GPU</a:t>
            </a:r>
            <a:r>
              <a:rPr lang="zh-CN" altLang="en-US" sz="2000" dirty="0"/>
              <a:t>内存，由于</a:t>
            </a:r>
            <a:r>
              <a:rPr lang="en-US" altLang="zh-CN" sz="2000" dirty="0"/>
              <a:t>Stable Diffusion</a:t>
            </a:r>
            <a:r>
              <a:rPr lang="zh-CN" altLang="en-US" sz="2000" dirty="0"/>
              <a:t>采用了典型的</a:t>
            </a:r>
            <a:r>
              <a:rPr lang="en-US" altLang="zh-CN" sz="2000" dirty="0"/>
              <a:t>U-Net</a:t>
            </a:r>
            <a:r>
              <a:rPr lang="zh-CN" altLang="en-US" sz="2000" dirty="0"/>
              <a:t>结构，因此这种</a:t>
            </a:r>
            <a:r>
              <a:rPr lang="en-US" altLang="zh-CN" sz="2000" dirty="0"/>
              <a:t>ControlNet</a:t>
            </a:r>
            <a:r>
              <a:rPr lang="zh-CN" altLang="en-US" sz="2000" dirty="0"/>
              <a:t>架构很可能也可用于其他扩散模型。</a:t>
            </a:r>
          </a:p>
        </p:txBody>
      </p:sp>
    </p:spTree>
    <p:extLst>
      <p:ext uri="{BB962C8B-B14F-4D97-AF65-F5344CB8AC3E}">
        <p14:creationId xmlns:p14="http://schemas.microsoft.com/office/powerpoint/2010/main" val="70900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4926891E-8A48-12FC-D8DA-08023913DE6A}"/>
              </a:ext>
            </a:extLst>
          </p:cNvPr>
          <p:cNvGrpSpPr/>
          <p:nvPr/>
        </p:nvGrpSpPr>
        <p:grpSpPr>
          <a:xfrm>
            <a:off x="7061846" y="2247294"/>
            <a:ext cx="2835670" cy="1210368"/>
            <a:chOff x="817928" y="2521258"/>
            <a:chExt cx="2835670" cy="1210368"/>
          </a:xfrm>
        </p:grpSpPr>
        <p:sp>
          <p:nvSpPr>
            <p:cNvPr id="24" name="矩形 23">
              <a:extLst>
                <a:ext uri="{FF2B5EF4-FFF2-40B4-BE49-F238E27FC236}">
                  <a16:creationId xmlns:a16="http://schemas.microsoft.com/office/drawing/2014/main" id="{3619904F-5D36-A5D2-ACDF-FCCA1BB09595}"/>
                </a:ext>
              </a:extLst>
            </p:cNvPr>
            <p:cNvSpPr/>
            <p:nvPr/>
          </p:nvSpPr>
          <p:spPr>
            <a:xfrm>
              <a:off x="817928" y="2521258"/>
              <a:ext cx="2835669" cy="76873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4000" b="1" dirty="0">
                  <a:latin typeface="思源黑体 CN" panose="020B0500000000000000" pitchFamily="34" charset="-122"/>
                  <a:ea typeface="思源黑体 CN" panose="020B0500000000000000" pitchFamily="34" charset="-122"/>
                </a:rPr>
                <a:t>研究方案</a:t>
              </a:r>
            </a:p>
          </p:txBody>
        </p:sp>
        <p:sp>
          <p:nvSpPr>
            <p:cNvPr id="25" name="文本框 6">
              <a:extLst>
                <a:ext uri="{FF2B5EF4-FFF2-40B4-BE49-F238E27FC236}">
                  <a16:creationId xmlns:a16="http://schemas.microsoft.com/office/drawing/2014/main" id="{64844FA9-AD10-DB33-D0C4-0A8C166034C0}"/>
                </a:ext>
              </a:extLst>
            </p:cNvPr>
            <p:cNvSpPr txBox="1"/>
            <p:nvPr/>
          </p:nvSpPr>
          <p:spPr>
            <a:xfrm>
              <a:off x="817929" y="3283481"/>
              <a:ext cx="2835669"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500" dirty="0">
                  <a:latin typeface="+mn-ea"/>
                </a:rPr>
                <a:t>Research Approach</a:t>
              </a:r>
            </a:p>
          </p:txBody>
        </p:sp>
        <p:cxnSp>
          <p:nvCxnSpPr>
            <p:cNvPr id="26" name="直接连接符 25">
              <a:extLst>
                <a:ext uri="{FF2B5EF4-FFF2-40B4-BE49-F238E27FC236}">
                  <a16:creationId xmlns:a16="http://schemas.microsoft.com/office/drawing/2014/main" id="{7DE14EC5-0748-AA9F-C0E7-A9246F9C1F89}"/>
                </a:ext>
              </a:extLst>
            </p:cNvPr>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5DCFB825-6704-0191-C3EB-4B779AF2EEFB}"/>
              </a:ext>
            </a:extLst>
          </p:cNvPr>
          <p:cNvGrpSpPr/>
          <p:nvPr/>
        </p:nvGrpSpPr>
        <p:grpSpPr>
          <a:xfrm>
            <a:off x="0" y="3736456"/>
            <a:ext cx="12192000" cy="874250"/>
            <a:chOff x="-13448" y="3662361"/>
            <a:chExt cx="9157448" cy="874250"/>
          </a:xfrm>
        </p:grpSpPr>
        <p:sp>
          <p:nvSpPr>
            <p:cNvPr id="21" name="任意多边形 13">
              <a:extLst>
                <a:ext uri="{FF2B5EF4-FFF2-40B4-BE49-F238E27FC236}">
                  <a16:creationId xmlns:a16="http://schemas.microsoft.com/office/drawing/2014/main" id="{5AAD072B-ED0F-8A87-295E-24FEA83931B0}"/>
                </a:ext>
              </a:extLst>
            </p:cNvPr>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2" name="任意多边形 14">
              <a:extLst>
                <a:ext uri="{FF2B5EF4-FFF2-40B4-BE49-F238E27FC236}">
                  <a16:creationId xmlns:a16="http://schemas.microsoft.com/office/drawing/2014/main" id="{105C87B3-DEAA-09AD-6976-CF004CF33CA2}"/>
                </a:ext>
              </a:extLst>
            </p:cNvPr>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3" name="任意多边形 15">
              <a:extLst>
                <a:ext uri="{FF2B5EF4-FFF2-40B4-BE49-F238E27FC236}">
                  <a16:creationId xmlns:a16="http://schemas.microsoft.com/office/drawing/2014/main" id="{EEB5A6CF-7790-F8BA-0564-45E2AB99CCBB}"/>
                </a:ext>
              </a:extLst>
            </p:cNvPr>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extLst>
      <p:ext uri="{BB962C8B-B14F-4D97-AF65-F5344CB8AC3E}">
        <p14:creationId xmlns:p14="http://schemas.microsoft.com/office/powerpoint/2010/main" val="4085316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15AE243A-7147-1310-A70D-15B27604E69E}"/>
              </a:ext>
            </a:extLst>
          </p:cNvPr>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a:ln>
                  <a:noFill/>
                </a:ln>
                <a:solidFill>
                  <a:schemeClr val="tx1"/>
                </a:solidFill>
                <a:effectLst/>
                <a:uLnTx/>
                <a:uFillTx/>
                <a:latin typeface="微软雅黑"/>
                <a:ea typeface="微软雅黑"/>
                <a:cs typeface="+mn-cs"/>
              </a:rPr>
              <a:t>Method</a:t>
            </a:r>
          </a:p>
        </p:txBody>
      </p:sp>
      <p:sp>
        <p:nvSpPr>
          <p:cNvPr id="3" name="文本占位符 4">
            <a:extLst>
              <a:ext uri="{FF2B5EF4-FFF2-40B4-BE49-F238E27FC236}">
                <a16:creationId xmlns:a16="http://schemas.microsoft.com/office/drawing/2014/main" id="{FC2E003F-E395-AA68-F4E7-F60DBA5E4E43}"/>
              </a:ext>
            </a:extLst>
          </p:cNvPr>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chemeClr val="tx1"/>
                </a:solidFill>
                <a:latin typeface="微软雅黑 Light"/>
                <a:ea typeface="微软雅黑 Light"/>
              </a:rPr>
              <a:t>实验方法</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15318D53-6951-D69A-FBB9-F523D5FB0D5A}"/>
              </a:ext>
            </a:extLst>
          </p:cNvPr>
          <p:cNvSpPr txBox="1"/>
          <p:nvPr/>
        </p:nvSpPr>
        <p:spPr>
          <a:xfrm>
            <a:off x="1053998" y="1364347"/>
            <a:ext cx="9722498" cy="755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3200" b="1" dirty="0"/>
              <a:t>ControlNet</a:t>
            </a:r>
            <a:r>
              <a:rPr lang="zh-CN" altLang="en-US" sz="3200" b="1" dirty="0"/>
              <a:t>引入光流信息控制</a:t>
            </a:r>
            <a:endParaRPr lang="en-US" altLang="zh-CN" sz="3200" b="1" dirty="0"/>
          </a:p>
        </p:txBody>
      </p:sp>
      <p:sp>
        <p:nvSpPr>
          <p:cNvPr id="5" name="文本框 4">
            <a:extLst>
              <a:ext uri="{FF2B5EF4-FFF2-40B4-BE49-F238E27FC236}">
                <a16:creationId xmlns:a16="http://schemas.microsoft.com/office/drawing/2014/main" id="{F2583121-A584-0276-A7C7-721E208DC9D3}"/>
              </a:ext>
            </a:extLst>
          </p:cNvPr>
          <p:cNvSpPr txBox="1"/>
          <p:nvPr/>
        </p:nvSpPr>
        <p:spPr>
          <a:xfrm>
            <a:off x="1053998" y="2281356"/>
            <a:ext cx="9722498" cy="2815451"/>
          </a:xfrm>
          <a:prstGeom prst="rect">
            <a:avLst/>
          </a:prstGeom>
          <a:noFill/>
        </p:spPr>
        <p:txBody>
          <a:bodyPr wrap="square" rtlCol="0">
            <a:spAutoFit/>
          </a:bodyPr>
          <a:lstStyle/>
          <a:p>
            <a:pPr>
              <a:lnSpc>
                <a:spcPct val="150000"/>
              </a:lnSpc>
            </a:pPr>
            <a:r>
              <a:rPr lang="zh-CN" altLang="en-US" sz="2000" dirty="0"/>
              <a:t>在进行</a:t>
            </a:r>
            <a:r>
              <a:rPr lang="en-US" altLang="zh-CN" sz="2000" dirty="0"/>
              <a:t>AI</a:t>
            </a:r>
            <a:r>
              <a:rPr lang="zh-CN" altLang="en-US" sz="2000" dirty="0"/>
              <a:t>视频生成的过程中，保持生成前后帧的连贯性是决定所生成视频是否流畅真实的关键。我们将可以通过给出的文本控制信息和光流信息来影响所生成图片的</a:t>
            </a:r>
            <a:r>
              <a:rPr lang="en-US" altLang="zh-CN" sz="2000" dirty="0"/>
              <a:t>ControlNet</a:t>
            </a:r>
            <a:r>
              <a:rPr lang="zh-CN" altLang="en-US" sz="2000" dirty="0"/>
              <a:t>技术与表现真实视频中前后相邻帧的像素位置关系的光流图像数据进行结合，通过学习真实视频中相邻帧的前导帧与光流数据，并利用以对前导帧中内容的文字描述和获取到的光流信息为控制信息的</a:t>
            </a:r>
            <a:r>
              <a:rPr lang="en-US" altLang="zh-CN" sz="2000" dirty="0"/>
              <a:t>ControlNet</a:t>
            </a:r>
            <a:r>
              <a:rPr lang="zh-CN" altLang="en-US" sz="2000" dirty="0"/>
              <a:t>尝试生成正确后继帧，并在与数据集中对应后继帧的比较中不断逼近最优结果。</a:t>
            </a:r>
          </a:p>
        </p:txBody>
      </p:sp>
    </p:spTree>
    <p:extLst>
      <p:ext uri="{BB962C8B-B14F-4D97-AF65-F5344CB8AC3E}">
        <p14:creationId xmlns:p14="http://schemas.microsoft.com/office/powerpoint/2010/main" val="3174827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3752</Words>
  <Application>Microsoft Office PowerPoint</Application>
  <PresentationFormat>宽屏</PresentationFormat>
  <Paragraphs>172</Paragraphs>
  <Slides>31</Slides>
  <Notes>19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等线</vt:lpstr>
      <vt:lpstr>等线 Light</vt:lpstr>
      <vt:lpstr>思源黑体 CN</vt:lpstr>
      <vt:lpstr>微软雅黑</vt:lpstr>
      <vt:lpstr>微软雅黑 Light</vt:lpstr>
      <vt:lpstr>Arial</vt:lpstr>
      <vt:lpstr>Cambria Math</vt:lpstr>
      <vt:lpstr>Courier New</vt:lpstr>
      <vt:lpstr>Times New Roman</vt:lpstr>
      <vt:lpstr>Office 主题​​</vt:lpstr>
      <vt:lpstr>计算机视觉期末汇报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计算机视觉期末汇报</dc:title>
  <dc:creator>程 子姝</dc:creator>
  <cp:lastModifiedBy>程 子姝</cp:lastModifiedBy>
  <cp:revision>3</cp:revision>
  <dcterms:created xsi:type="dcterms:W3CDTF">2023-04-12T08:07:01Z</dcterms:created>
  <dcterms:modified xsi:type="dcterms:W3CDTF">2023-04-14T14:24:08Z</dcterms:modified>
</cp:coreProperties>
</file>